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1" r:id="rId2"/>
  </p:sldMasterIdLst>
  <p:notesMasterIdLst>
    <p:notesMasterId r:id="rId80"/>
  </p:notesMasterIdLst>
  <p:sldIdLst>
    <p:sldId id="427" r:id="rId3"/>
    <p:sldId id="470" r:id="rId4"/>
    <p:sldId id="465" r:id="rId5"/>
    <p:sldId id="472" r:id="rId6"/>
    <p:sldId id="468" r:id="rId7"/>
    <p:sldId id="471" r:id="rId8"/>
    <p:sldId id="381" r:id="rId9"/>
    <p:sldId id="466" r:id="rId10"/>
    <p:sldId id="469" r:id="rId11"/>
    <p:sldId id="388" r:id="rId12"/>
    <p:sldId id="462" r:id="rId13"/>
    <p:sldId id="445" r:id="rId14"/>
    <p:sldId id="429" r:id="rId15"/>
    <p:sldId id="266" r:id="rId16"/>
    <p:sldId id="375" r:id="rId17"/>
    <p:sldId id="380" r:id="rId18"/>
    <p:sldId id="373" r:id="rId19"/>
    <p:sldId id="377" r:id="rId20"/>
    <p:sldId id="430" r:id="rId21"/>
    <p:sldId id="379" r:id="rId22"/>
    <p:sldId id="378" r:id="rId23"/>
    <p:sldId id="447" r:id="rId24"/>
    <p:sldId id="448" r:id="rId25"/>
    <p:sldId id="449" r:id="rId26"/>
    <p:sldId id="450" r:id="rId27"/>
    <p:sldId id="384" r:id="rId28"/>
    <p:sldId id="386" r:id="rId29"/>
    <p:sldId id="350" r:id="rId30"/>
    <p:sldId id="351" r:id="rId31"/>
    <p:sldId id="352" r:id="rId32"/>
    <p:sldId id="353" r:id="rId33"/>
    <p:sldId id="354" r:id="rId34"/>
    <p:sldId id="355" r:id="rId35"/>
    <p:sldId id="356" r:id="rId36"/>
    <p:sldId id="358" r:id="rId37"/>
    <p:sldId id="431" r:id="rId38"/>
    <p:sldId id="272" r:id="rId39"/>
    <p:sldId id="407" r:id="rId40"/>
    <p:sldId id="389" r:id="rId41"/>
    <p:sldId id="451" r:id="rId42"/>
    <p:sldId id="432" r:id="rId43"/>
    <p:sldId id="408" r:id="rId44"/>
    <p:sldId id="409" r:id="rId45"/>
    <p:sldId id="410" r:id="rId46"/>
    <p:sldId id="411" r:id="rId47"/>
    <p:sldId id="433" r:id="rId48"/>
    <p:sldId id="412" r:id="rId49"/>
    <p:sldId id="413" r:id="rId50"/>
    <p:sldId id="414" r:id="rId51"/>
    <p:sldId id="415" r:id="rId52"/>
    <p:sldId id="416" r:id="rId53"/>
    <p:sldId id="434" r:id="rId54"/>
    <p:sldId id="417" r:id="rId55"/>
    <p:sldId id="418" r:id="rId56"/>
    <p:sldId id="419" r:id="rId57"/>
    <p:sldId id="420" r:id="rId58"/>
    <p:sldId id="421" r:id="rId59"/>
    <p:sldId id="435" r:id="rId60"/>
    <p:sldId id="422" r:id="rId61"/>
    <p:sldId id="436" r:id="rId62"/>
    <p:sldId id="453" r:id="rId63"/>
    <p:sldId id="424" r:id="rId64"/>
    <p:sldId id="437" r:id="rId65"/>
    <p:sldId id="454" r:id="rId66"/>
    <p:sldId id="455" r:id="rId67"/>
    <p:sldId id="456" r:id="rId68"/>
    <p:sldId id="457" r:id="rId69"/>
    <p:sldId id="458" r:id="rId70"/>
    <p:sldId id="459" r:id="rId71"/>
    <p:sldId id="428" r:id="rId72"/>
    <p:sldId id="474" r:id="rId73"/>
    <p:sldId id="475" r:id="rId74"/>
    <p:sldId id="460" r:id="rId75"/>
    <p:sldId id="442" r:id="rId76"/>
    <p:sldId id="440" r:id="rId77"/>
    <p:sldId id="441" r:id="rId78"/>
    <p:sldId id="473"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AF3"/>
    <a:srgbClr val="DEE3EA"/>
    <a:srgbClr val="CADAEE"/>
    <a:srgbClr val="F4F2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9388"/>
    <p:restoredTop sz="88592" autoAdjust="0"/>
  </p:normalViewPr>
  <p:slideViewPr>
    <p:cSldViewPr>
      <p:cViewPr varScale="1">
        <p:scale>
          <a:sx n="88" d="100"/>
          <a:sy n="88" d="100"/>
        </p:scale>
        <p:origin x="296" y="184"/>
      </p:cViewPr>
      <p:guideLst>
        <p:guide orient="horz" pos="2160"/>
        <p:guide pos="575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1BBB38-A6DE-41CC-8EAA-5D6DE809BD4E}" type="datetimeFigureOut">
              <a:rPr lang="en-US" smtClean="0"/>
              <a:pPr/>
              <a:t>1/5/20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B466B0-0B25-452E-B574-9AD12A46934A}" type="slidenum">
              <a:rPr lang="en-US" smtClean="0"/>
              <a:pPr/>
              <a:t>‹#›</a:t>
            </a:fld>
            <a:endParaRPr lang="en-US"/>
          </a:p>
        </p:txBody>
      </p:sp>
    </p:spTree>
    <p:extLst>
      <p:ext uri="{BB962C8B-B14F-4D97-AF65-F5344CB8AC3E}">
        <p14:creationId xmlns:p14="http://schemas.microsoft.com/office/powerpoint/2010/main" val="1266518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a:solidFill>
                  <a:srgbClr val="FF0000"/>
                </a:solidFill>
              </a:rPr>
              <a:t>update first homework</a:t>
            </a:r>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DC40C7F-38F1-4E4B-903D-E5656B5081E6}" type="slidenum">
              <a:rPr lang="en-GB" altLang="en-US">
                <a:latin typeface="Times New Roman" panose="02020603050405020304" pitchFamily="18" charset="0"/>
              </a:rPr>
              <a:pPr>
                <a:spcBef>
                  <a:spcPct val="0"/>
                </a:spcBef>
              </a:pPr>
              <a:t>2</a:t>
            </a:fld>
            <a:endParaRPr lang="en-GB" altLang="en-US">
              <a:latin typeface="Times New Roman" panose="02020603050405020304" pitchFamily="18" charset="0"/>
            </a:endParaRPr>
          </a:p>
        </p:txBody>
      </p:sp>
    </p:spTree>
    <p:extLst>
      <p:ext uri="{BB962C8B-B14F-4D97-AF65-F5344CB8AC3E}">
        <p14:creationId xmlns:p14="http://schemas.microsoft.com/office/powerpoint/2010/main" val="656101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B466B0-0B25-452E-B574-9AD12A46934A}" type="slidenum">
              <a:rPr lang="en-US" smtClean="0"/>
              <a:pPr/>
              <a:t>3</a:t>
            </a:fld>
            <a:endParaRPr lang="en-US"/>
          </a:p>
        </p:txBody>
      </p:sp>
    </p:spTree>
    <p:extLst>
      <p:ext uri="{BB962C8B-B14F-4D97-AF65-F5344CB8AC3E}">
        <p14:creationId xmlns:p14="http://schemas.microsoft.com/office/powerpoint/2010/main" val="2104966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B466B0-0B25-452E-B574-9AD12A46934A}" type="slidenum">
              <a:rPr lang="en-US" smtClean="0"/>
              <a:pPr/>
              <a:t>8</a:t>
            </a:fld>
            <a:endParaRPr lang="en-US"/>
          </a:p>
        </p:txBody>
      </p:sp>
    </p:spTree>
    <p:extLst>
      <p:ext uri="{BB962C8B-B14F-4D97-AF65-F5344CB8AC3E}">
        <p14:creationId xmlns:p14="http://schemas.microsoft.com/office/powerpoint/2010/main" val="77250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6AC9412D-0876-42BD-A1E8-B734DA390B68}" type="slidenum">
              <a:rPr lang="en-US" smtClean="0"/>
              <a:pPr/>
              <a:t>10</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674395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1)The</a:t>
            </a:r>
            <a:r>
              <a:rPr lang="en-US" baseline="0" dirty="0"/>
              <a:t> equilibrium potential for a particular ion is the electrical potential difference / voltage across the membrane which exactly counters the tendency of that ion to move down its concentration gradient.</a:t>
            </a:r>
          </a:p>
          <a:p>
            <a:r>
              <a:rPr lang="en-US" baseline="0" dirty="0"/>
              <a:t>2) For a given equilibrium potential ions will move in order to drive the membrane potential toward the equilibrium potential</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3) </a:t>
            </a:r>
            <a:r>
              <a:rPr lang="en-US" sz="1200" dirty="0"/>
              <a:t>Large changes in membrane potential are caused by miniscule changes in ionic concentration (for a 50 µm diameter cell going from 0 to -80 mV used 0.00001 </a:t>
            </a:r>
            <a:r>
              <a:rPr lang="en-US" sz="1200" dirty="0" err="1"/>
              <a:t>mM</a:t>
            </a:r>
            <a:r>
              <a:rPr lang="en-US" sz="1200" dirty="0"/>
              <a:t> K</a:t>
            </a:r>
            <a:r>
              <a:rPr lang="en-US" sz="1200" baseline="30000" dirty="0"/>
              <a:t>+</a:t>
            </a:r>
            <a:r>
              <a:rPr lang="en-US" sz="1200" dirty="0"/>
              <a:t>)</a:t>
            </a:r>
          </a:p>
          <a:p>
            <a:endParaRPr lang="en-US" baseline="0" dirty="0"/>
          </a:p>
        </p:txBody>
      </p:sp>
      <p:sp>
        <p:nvSpPr>
          <p:cNvPr id="4" name="Slide Number Placeholder 3"/>
          <p:cNvSpPr>
            <a:spLocks noGrp="1"/>
          </p:cNvSpPr>
          <p:nvPr>
            <p:ph type="sldNum" sz="quarter" idx="10"/>
          </p:nvPr>
        </p:nvSpPr>
        <p:spPr/>
        <p:txBody>
          <a:bodyPr/>
          <a:lstStyle/>
          <a:p>
            <a:fld id="{D8B466B0-0B25-452E-B574-9AD12A46934A}"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06101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3E1642-D71A-4142-BB5E-27B4AC3C3BFE}" type="datetimeFigureOut">
              <a:rPr lang="en-US" smtClean="0"/>
              <a:pPr/>
              <a:t>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C6C11-937D-44D0-B03E-11BA67CD3A6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3E1642-D71A-4142-BB5E-27B4AC3C3BFE}" type="datetimeFigureOut">
              <a:rPr lang="en-US" smtClean="0"/>
              <a:pPr/>
              <a:t>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C6C11-937D-44D0-B03E-11BA67CD3A6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3E1642-D71A-4142-BB5E-27B4AC3C3BFE}" type="datetimeFigureOut">
              <a:rPr lang="en-US" smtClean="0"/>
              <a:pPr/>
              <a:t>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C6C11-937D-44D0-B03E-11BA67CD3A6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87196940-C089-4461-928E-AC1923A469C6}" type="slidenum">
              <a:rPr lang="en-US"/>
              <a:pPr>
                <a:defRPr/>
              </a:pPr>
              <a:t>‹#›</a:t>
            </a:fld>
            <a:endParaRPr lang="en-US"/>
          </a:p>
        </p:txBody>
      </p:sp>
    </p:spTree>
    <p:extLst>
      <p:ext uri="{BB962C8B-B14F-4D97-AF65-F5344CB8AC3E}">
        <p14:creationId xmlns:p14="http://schemas.microsoft.com/office/powerpoint/2010/main" val="1499746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3E1642-D71A-4142-BB5E-27B4AC3C3BFE}" type="datetimeFigureOut">
              <a:rPr lang="en-US" smtClean="0">
                <a:solidFill>
                  <a:prstClr val="black">
                    <a:tint val="75000"/>
                  </a:prstClr>
                </a:solidFill>
              </a:rPr>
              <a:pPr/>
              <a:t>1/5/20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8AC6C11-937D-44D0-B03E-11BA67CD3A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1916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3E1642-D71A-4142-BB5E-27B4AC3C3BFE}" type="datetimeFigureOut">
              <a:rPr lang="en-US" smtClean="0">
                <a:solidFill>
                  <a:prstClr val="black">
                    <a:tint val="75000"/>
                  </a:prstClr>
                </a:solidFill>
              </a:rPr>
              <a:pPr/>
              <a:t>1/5/20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8AC6C11-937D-44D0-B03E-11BA67CD3A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2814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3E1642-D71A-4142-BB5E-27B4AC3C3BFE}" type="datetimeFigureOut">
              <a:rPr lang="en-US" smtClean="0">
                <a:solidFill>
                  <a:prstClr val="black">
                    <a:tint val="75000"/>
                  </a:prstClr>
                </a:solidFill>
              </a:rPr>
              <a:pPr/>
              <a:t>1/5/20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8AC6C11-937D-44D0-B03E-11BA67CD3A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4731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3E1642-D71A-4142-BB5E-27B4AC3C3BFE}" type="datetimeFigureOut">
              <a:rPr lang="en-US" smtClean="0">
                <a:solidFill>
                  <a:prstClr val="black">
                    <a:tint val="75000"/>
                  </a:prstClr>
                </a:solidFill>
              </a:rPr>
              <a:pPr/>
              <a:t>1/5/20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8AC6C11-937D-44D0-B03E-11BA67CD3A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9759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3E1642-D71A-4142-BB5E-27B4AC3C3BFE}" type="datetimeFigureOut">
              <a:rPr lang="en-US" smtClean="0">
                <a:solidFill>
                  <a:prstClr val="black">
                    <a:tint val="75000"/>
                  </a:prstClr>
                </a:solidFill>
              </a:rPr>
              <a:pPr/>
              <a:t>1/5/20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8AC6C11-937D-44D0-B03E-11BA67CD3A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78870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3E1642-D71A-4142-BB5E-27B4AC3C3BFE}" type="datetimeFigureOut">
              <a:rPr lang="en-US" smtClean="0">
                <a:solidFill>
                  <a:prstClr val="black">
                    <a:tint val="75000"/>
                  </a:prstClr>
                </a:solidFill>
              </a:rPr>
              <a:pPr/>
              <a:t>1/5/20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8AC6C11-937D-44D0-B03E-11BA67CD3A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61351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3E1642-D71A-4142-BB5E-27B4AC3C3BFE}" type="datetimeFigureOut">
              <a:rPr lang="en-US" smtClean="0">
                <a:solidFill>
                  <a:prstClr val="black">
                    <a:tint val="75000"/>
                  </a:prstClr>
                </a:solidFill>
              </a:rPr>
              <a:pPr/>
              <a:t>1/5/20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8AC6C11-937D-44D0-B03E-11BA67CD3A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183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3E1642-D71A-4142-BB5E-27B4AC3C3BFE}" type="datetimeFigureOut">
              <a:rPr lang="en-US" smtClean="0"/>
              <a:pPr/>
              <a:t>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C6C11-937D-44D0-B03E-11BA67CD3A62}"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3E1642-D71A-4142-BB5E-27B4AC3C3BFE}" type="datetimeFigureOut">
              <a:rPr lang="en-US" smtClean="0">
                <a:solidFill>
                  <a:prstClr val="black">
                    <a:tint val="75000"/>
                  </a:prstClr>
                </a:solidFill>
              </a:rPr>
              <a:pPr/>
              <a:t>1/5/20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8AC6C11-937D-44D0-B03E-11BA67CD3A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78755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3E1642-D71A-4142-BB5E-27B4AC3C3BFE}" type="datetimeFigureOut">
              <a:rPr lang="en-US" smtClean="0">
                <a:solidFill>
                  <a:prstClr val="black">
                    <a:tint val="75000"/>
                  </a:prstClr>
                </a:solidFill>
              </a:rPr>
              <a:pPr/>
              <a:t>1/5/20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8AC6C11-937D-44D0-B03E-11BA67CD3A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5879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3E1642-D71A-4142-BB5E-27B4AC3C3BFE}" type="datetimeFigureOut">
              <a:rPr lang="en-US" smtClean="0">
                <a:solidFill>
                  <a:prstClr val="black">
                    <a:tint val="75000"/>
                  </a:prstClr>
                </a:solidFill>
              </a:rPr>
              <a:pPr/>
              <a:t>1/5/20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8AC6C11-937D-44D0-B03E-11BA67CD3A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94834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3E1642-D71A-4142-BB5E-27B4AC3C3BFE}" type="datetimeFigureOut">
              <a:rPr lang="en-US" smtClean="0">
                <a:solidFill>
                  <a:prstClr val="black">
                    <a:tint val="75000"/>
                  </a:prstClr>
                </a:solidFill>
              </a:rPr>
              <a:pPr/>
              <a:t>1/5/20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8AC6C11-937D-44D0-B03E-11BA67CD3A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9383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solidFill>
                <a:prstClr val="black">
                  <a:tint val="75000"/>
                </a:prstClr>
              </a:solidFill>
            </a:endParaRPr>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solidFill>
                <a:prstClr val="black">
                  <a:tint val="75000"/>
                </a:prstClr>
              </a:solidFill>
            </a:endParaRPr>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E4DE3FEE-28F9-435D-97B6-11729CC4C96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6015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3E1642-D71A-4142-BB5E-27B4AC3C3BFE}" type="datetimeFigureOut">
              <a:rPr lang="en-US" smtClean="0"/>
              <a:pPr/>
              <a:t>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C6C11-937D-44D0-B03E-11BA67CD3A6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3E1642-D71A-4142-BB5E-27B4AC3C3BFE}" type="datetimeFigureOut">
              <a:rPr lang="en-US" smtClean="0"/>
              <a:pPr/>
              <a:t>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C6C11-937D-44D0-B03E-11BA67CD3A6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3E1642-D71A-4142-BB5E-27B4AC3C3BFE}" type="datetimeFigureOut">
              <a:rPr lang="en-US" smtClean="0"/>
              <a:pPr/>
              <a:t>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C6C11-937D-44D0-B03E-11BA67CD3A6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3E1642-D71A-4142-BB5E-27B4AC3C3BFE}" type="datetimeFigureOut">
              <a:rPr lang="en-US" smtClean="0"/>
              <a:pPr/>
              <a:t>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C6C11-937D-44D0-B03E-11BA67CD3A6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3E1642-D71A-4142-BB5E-27B4AC3C3BFE}" type="datetimeFigureOut">
              <a:rPr lang="en-US" smtClean="0"/>
              <a:pPr/>
              <a:t>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C6C11-937D-44D0-B03E-11BA67CD3A6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3E1642-D71A-4142-BB5E-27B4AC3C3BFE}" type="datetimeFigureOut">
              <a:rPr lang="en-US" smtClean="0"/>
              <a:pPr/>
              <a:t>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C6C11-937D-44D0-B03E-11BA67CD3A6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3E1642-D71A-4142-BB5E-27B4AC3C3BFE}" type="datetimeFigureOut">
              <a:rPr lang="en-US" smtClean="0"/>
              <a:pPr/>
              <a:t>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C6C11-937D-44D0-B03E-11BA67CD3A6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20000"/>
            <a:lum/>
          </a:blip>
          <a:srcRect/>
          <a:stretch>
            <a:fillRect r="6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3E1642-D71A-4142-BB5E-27B4AC3C3BFE}" type="datetimeFigureOut">
              <a:rPr lang="en-US" smtClean="0"/>
              <a:pPr/>
              <a:t>1/5/20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C6C11-937D-44D0-B03E-11BA67CD3A6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1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10000"/>
            <a:lum/>
          </a:blip>
          <a:srcRect/>
          <a:stretch>
            <a:fillRect r="6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3E1642-D71A-4142-BB5E-27B4AC3C3BFE}" type="datetimeFigureOut">
              <a:rPr lang="en-US" smtClean="0">
                <a:solidFill>
                  <a:prstClr val="black">
                    <a:tint val="75000"/>
                  </a:prstClr>
                </a:solidFill>
              </a:rPr>
              <a:pPr/>
              <a:t>1/5/20</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C6C11-937D-44D0-B03E-11BA67CD3A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7075210"/>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jpeg"/></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260.png"/><Relationship Id="rId7" Type="http://schemas.openxmlformats.org/officeDocument/2006/relationships/image" Target="../media/image302.png"/><Relationship Id="rId12"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16.xml"/><Relationship Id="rId6" Type="http://schemas.openxmlformats.org/officeDocument/2006/relationships/image" Target="../media/image290.png"/><Relationship Id="rId11" Type="http://schemas.openxmlformats.org/officeDocument/2006/relationships/image" Target="../media/image34.png"/><Relationship Id="rId5" Type="http://schemas.openxmlformats.org/officeDocument/2006/relationships/image" Target="../media/image280.png"/><Relationship Id="rId10" Type="http://schemas.openxmlformats.org/officeDocument/2006/relationships/image" Target="../media/image33.png"/><Relationship Id="rId4" Type="http://schemas.openxmlformats.org/officeDocument/2006/relationships/image" Target="../media/image270.png"/><Relationship Id="rId9" Type="http://schemas.openxmlformats.org/officeDocument/2006/relationships/image" Target="../media/image320.png"/></Relationships>
</file>

<file path=ppt/slides/_rels/slide19.xml.rels><?xml version="1.0" encoding="UTF-8" standalone="yes"?>
<Relationships xmlns="http://schemas.openxmlformats.org/package/2006/relationships"><Relationship Id="rId13" Type="http://schemas.openxmlformats.org/officeDocument/2006/relationships/image" Target="../media/image39.png"/><Relationship Id="rId3" Type="http://schemas.openxmlformats.org/officeDocument/2006/relationships/image" Target="../media/image36.png"/><Relationship Id="rId12"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16.xml"/><Relationship Id="rId11" Type="http://schemas.openxmlformats.org/officeDocument/2006/relationships/image" Target="../media/image34.png"/><Relationship Id="rId5" Type="http://schemas.openxmlformats.org/officeDocument/2006/relationships/image" Target="../media/image37.png"/><Relationship Id="rId15" Type="http://schemas.openxmlformats.org/officeDocument/2006/relationships/image" Target="../media/image41.png"/><Relationship Id="rId4" Type="http://schemas.openxmlformats.org/officeDocument/2006/relationships/image" Target="../media/image360.png"/><Relationship Id="rId1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4.jpeg"/><Relationship Id="rId7" Type="http://schemas.openxmlformats.org/officeDocument/2006/relationships/image" Target="../media/image42.png"/><Relationship Id="rId2" Type="http://schemas.openxmlformats.org/officeDocument/2006/relationships/image" Target="../media/image33.jpeg"/><Relationship Id="rId1" Type="http://schemas.openxmlformats.org/officeDocument/2006/relationships/slideLayout" Target="../slideLayouts/slideLayout14.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7.jp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6.xml"/><Relationship Id="rId4" Type="http://schemas.openxmlformats.org/officeDocument/2006/relationships/image" Target="../media/image47.tiff"/></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4.xml"/><Relationship Id="rId5" Type="http://schemas.openxmlformats.org/officeDocument/2006/relationships/image" Target="../media/image420.png"/><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4.xml"/><Relationship Id="rId6" Type="http://schemas.openxmlformats.org/officeDocument/2006/relationships/image" Target="../media/image250.png"/><Relationship Id="rId5" Type="http://schemas.openxmlformats.org/officeDocument/2006/relationships/image" Target="../media/image240.png"/></Relationships>
</file>

<file path=ppt/slides/_rels/slide3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301.png"/><Relationship Id="rId5" Type="http://schemas.openxmlformats.org/officeDocument/2006/relationships/image" Target="../media/image55.jpeg"/><Relationship Id="rId4" Type="http://schemas.openxmlformats.org/officeDocument/2006/relationships/image" Target="../media/image5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00.png"/><Relationship Id="rId1" Type="http://schemas.openxmlformats.org/officeDocument/2006/relationships/slideLayout" Target="../slideLayouts/slideLayout14.xml"/><Relationship Id="rId4" Type="http://schemas.openxmlformats.org/officeDocument/2006/relationships/image" Target="../media/image490.png"/></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6.png"/><Relationship Id="rId7" Type="http://schemas.openxmlformats.org/officeDocument/2006/relationships/image" Target="../media/image59.png"/><Relationship Id="rId12" Type="http://schemas.openxmlformats.org/officeDocument/2006/relationships/image" Target="../media/image64.png"/><Relationship Id="rId16" Type="http://schemas.openxmlformats.org/officeDocument/2006/relationships/image" Target="../media/image36.jpeg"/><Relationship Id="rId1" Type="http://schemas.openxmlformats.org/officeDocument/2006/relationships/slideLayout" Target="../slideLayouts/slideLayout14.xml"/><Relationship Id="rId6" Type="http://schemas.openxmlformats.org/officeDocument/2006/relationships/image" Target="../media/image31.png"/><Relationship Id="rId11" Type="http://schemas.openxmlformats.org/officeDocument/2006/relationships/image" Target="../media/image63.png"/><Relationship Id="rId5" Type="http://schemas.openxmlformats.org/officeDocument/2006/relationships/image" Target="../media/image58.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61.png"/><Relationship Id="rId14" Type="http://schemas.openxmlformats.org/officeDocument/2006/relationships/image" Target="../media/image66.png"/></Relationships>
</file>

<file path=ppt/slides/_rels/slide3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58.jpeg"/><Relationship Id="rId7" Type="http://schemas.openxmlformats.org/officeDocument/2006/relationships/image" Target="../media/image71.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641.png"/><Relationship Id="rId5" Type="http://schemas.openxmlformats.org/officeDocument/2006/relationships/image" Target="../media/image68.png"/><Relationship Id="rId4" Type="http://schemas.openxmlformats.org/officeDocument/2006/relationships/image" Target="../media/image70.png"/><Relationship Id="rId9" Type="http://schemas.openxmlformats.org/officeDocument/2006/relationships/image" Target="../media/image73.pn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5.png"/><Relationship Id="rId7" Type="http://schemas.openxmlformats.org/officeDocument/2006/relationships/image" Target="../media/image640.png"/><Relationship Id="rId12" Type="http://schemas.openxmlformats.org/officeDocument/2006/relationships/image" Target="../media/image68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651.png"/><Relationship Id="rId11" Type="http://schemas.openxmlformats.org/officeDocument/2006/relationships/image" Target="../media/image58.jpeg"/><Relationship Id="rId5" Type="http://schemas.openxmlformats.org/officeDocument/2006/relationships/image" Target="../media/image620.png"/><Relationship Id="rId10" Type="http://schemas.openxmlformats.org/officeDocument/2006/relationships/image" Target="../media/image78.png"/><Relationship Id="rId4" Type="http://schemas.openxmlformats.org/officeDocument/2006/relationships/image" Target="../media/image76.png"/><Relationship Id="rId9"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740.png"/></Relationships>
</file>

<file path=ppt/slides/_rels/slide4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2.xml"/><Relationship Id="rId6" Type="http://schemas.openxmlformats.org/officeDocument/2006/relationships/image" Target="../media/image88.jpg"/><Relationship Id="rId5" Type="http://schemas.microsoft.com/office/2007/relationships/hdphoto" Target="../media/hdphoto2.wdp"/><Relationship Id="rId4" Type="http://schemas.openxmlformats.org/officeDocument/2006/relationships/image" Target="../media/image87.jpeg"/></Relationships>
</file>

<file path=ppt/slides/_rels/slide53.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71.jpeg"/><Relationship Id="rId7" Type="http://schemas.openxmlformats.org/officeDocument/2006/relationships/image" Target="../media/image170.png"/><Relationship Id="rId2" Type="http://schemas.openxmlformats.org/officeDocument/2006/relationships/image" Target="../media/image89.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0.png"/><Relationship Id="rId4" Type="http://schemas.openxmlformats.org/officeDocument/2006/relationships/image" Target="../media/image830.png"/><Relationship Id="rId9" Type="http://schemas.openxmlformats.org/officeDocument/2006/relationships/image" Target="../media/image89.emf"/></Relationships>
</file>

<file path=ppt/slides/_rels/slide5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87.png"/><Relationship Id="rId1" Type="http://schemas.openxmlformats.org/officeDocument/2006/relationships/slideLayout" Target="../slideLayouts/slideLayout4.xml"/><Relationship Id="rId5" Type="http://schemas.openxmlformats.org/officeDocument/2006/relationships/image" Target="../media/image220.png"/><Relationship Id="rId4" Type="http://schemas.openxmlformats.org/officeDocument/2006/relationships/image" Target="../media/image210.png"/></Relationships>
</file>

<file path=ppt/slides/_rels/slide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90.jpeg"/><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251.png"/></Relationships>
</file>

<file path=ppt/slides/_rels/slide5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90.png"/><Relationship Id="rId7" Type="http://schemas.openxmlformats.org/officeDocument/2006/relationships/image" Target="../media/image920.png"/><Relationship Id="rId2" Type="http://schemas.openxmlformats.org/officeDocument/2006/relationships/image" Target="../media/image890.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91.png"/><Relationship Id="rId9" Type="http://schemas.openxmlformats.org/officeDocument/2006/relationships/image" Target="../media/image930.png"/></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0.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1.emf"/><Relationship Id="rId1" Type="http://schemas.openxmlformats.org/officeDocument/2006/relationships/slideLayout" Target="../slideLayouts/slideLayout4.xml"/><Relationship Id="rId5" Type="http://schemas.openxmlformats.org/officeDocument/2006/relationships/image" Target="../media/image102.png"/><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7.gif"/><Relationship Id="rId2" Type="http://schemas.openxmlformats.org/officeDocument/2006/relationships/image" Target="../media/image106.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image" Target="../media/image108.gif"/><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tif"/><Relationship Id="rId4" Type="http://schemas.openxmlformats.org/officeDocument/2006/relationships/image" Target="../media/image7.jpg"/></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8.png"/></Relationships>
</file>

<file path=ppt/slides/_rels/slide77.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1019a1_2.jpg"/>
          <p:cNvPicPr>
            <a:picLocks noChangeAspect="1"/>
          </p:cNvPicPr>
          <p:nvPr/>
        </p:nvPicPr>
        <p:blipFill>
          <a:blip r:embed="rId2"/>
          <a:stretch>
            <a:fillRect/>
          </a:stretch>
        </p:blipFill>
        <p:spPr>
          <a:xfrm>
            <a:off x="0" y="-76200"/>
            <a:ext cx="9372600" cy="8145984"/>
          </a:xfrm>
          <a:prstGeom prst="rect">
            <a:avLst/>
          </a:prstGeom>
        </p:spPr>
      </p:pic>
      <p:sp>
        <p:nvSpPr>
          <p:cNvPr id="4" name="Subtitle 2"/>
          <p:cNvSpPr txBox="1">
            <a:spLocks/>
          </p:cNvSpPr>
          <p:nvPr/>
        </p:nvSpPr>
        <p:spPr>
          <a:xfrm>
            <a:off x="2357718" y="4114800"/>
            <a:ext cx="64008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Joseph Raimondo - isiCNI2020</a:t>
            </a:r>
          </a:p>
        </p:txBody>
      </p:sp>
      <p:sp>
        <p:nvSpPr>
          <p:cNvPr id="5" name="Title 1"/>
          <p:cNvSpPr txBox="1">
            <a:spLocks/>
          </p:cNvSpPr>
          <p:nvPr/>
        </p:nvSpPr>
        <p:spPr>
          <a:xfrm>
            <a:off x="2362200" y="1905000"/>
            <a:ext cx="7772400" cy="2133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err="1"/>
              <a:t>Neuroelectronics</a:t>
            </a:r>
            <a:r>
              <a:rPr lang="en-US" dirty="0"/>
              <a:t>:</a:t>
            </a:r>
            <a:br>
              <a:rPr lang="en-US" dirty="0"/>
            </a:br>
            <a:r>
              <a:rPr lang="en-US" dirty="0"/>
              <a:t>Ions, membranes and spikes</a:t>
            </a:r>
          </a:p>
          <a:p>
            <a:pPr algn="l"/>
            <a:endParaRPr lang="en-US" dirty="0"/>
          </a:p>
        </p:txBody>
      </p:sp>
    </p:spTree>
    <p:extLst>
      <p:ext uri="{BB962C8B-B14F-4D97-AF65-F5344CB8AC3E}">
        <p14:creationId xmlns:p14="http://schemas.microsoft.com/office/powerpoint/2010/main" val="2005102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81" name="Picture 13" descr="balexcitinhib"/>
          <p:cNvPicPr>
            <a:picLocks noGrp="1" noChangeAspect="1" noChangeArrowheads="1"/>
          </p:cNvPicPr>
          <p:nvPr>
            <p:ph sz="half" idx="1"/>
          </p:nvPr>
        </p:nvPicPr>
        <p:blipFill>
          <a:blip r:embed="rId3"/>
          <a:srcRect/>
          <a:stretch>
            <a:fillRect/>
          </a:stretch>
        </p:blipFill>
        <p:spPr>
          <a:xfrm>
            <a:off x="381000" y="1676400"/>
            <a:ext cx="2286000" cy="4525963"/>
          </a:xfrm>
          <a:noFill/>
        </p:spPr>
      </p:pic>
      <p:pic>
        <p:nvPicPr>
          <p:cNvPr id="7185" name="Picture 17" descr="inhib"/>
          <p:cNvPicPr>
            <a:picLocks noGrp="1" noChangeAspect="1" noChangeArrowheads="1"/>
          </p:cNvPicPr>
          <p:nvPr>
            <p:ph sz="quarter" idx="2"/>
          </p:nvPr>
        </p:nvPicPr>
        <p:blipFill>
          <a:blip r:embed="rId4"/>
          <a:srcRect/>
          <a:stretch>
            <a:fillRect/>
          </a:stretch>
        </p:blipFill>
        <p:spPr>
          <a:xfrm>
            <a:off x="3429000" y="4419600"/>
            <a:ext cx="1143000" cy="515938"/>
          </a:xfrm>
          <a:noFill/>
        </p:spPr>
      </p:pic>
      <p:pic>
        <p:nvPicPr>
          <p:cNvPr id="7191" name="Picture 23" descr="excit"/>
          <p:cNvPicPr>
            <a:picLocks noChangeAspect="1" noChangeArrowheads="1"/>
          </p:cNvPicPr>
          <p:nvPr/>
        </p:nvPicPr>
        <p:blipFill>
          <a:blip r:embed="rId5"/>
          <a:srcRect/>
          <a:stretch>
            <a:fillRect/>
          </a:stretch>
        </p:blipFill>
        <p:spPr bwMode="auto">
          <a:xfrm>
            <a:off x="3505200" y="2133600"/>
            <a:ext cx="914400" cy="798513"/>
          </a:xfrm>
          <a:prstGeom prst="rect">
            <a:avLst/>
          </a:prstGeom>
          <a:noFill/>
          <a:ln w="9525">
            <a:noFill/>
            <a:miter lim="800000"/>
            <a:headEnd/>
            <a:tailEnd/>
          </a:ln>
        </p:spPr>
      </p:pic>
      <p:pic>
        <p:nvPicPr>
          <p:cNvPr id="7198" name="Picture 30" descr="ipsp"/>
          <p:cNvPicPr>
            <a:picLocks noChangeAspect="1" noChangeArrowheads="1"/>
          </p:cNvPicPr>
          <p:nvPr/>
        </p:nvPicPr>
        <p:blipFill>
          <a:blip r:embed="rId6"/>
          <a:srcRect/>
          <a:stretch>
            <a:fillRect/>
          </a:stretch>
        </p:blipFill>
        <p:spPr bwMode="auto">
          <a:xfrm>
            <a:off x="3429000" y="5410200"/>
            <a:ext cx="1219200" cy="407988"/>
          </a:xfrm>
          <a:prstGeom prst="rect">
            <a:avLst/>
          </a:prstGeom>
          <a:noFill/>
          <a:ln w="9525">
            <a:noFill/>
            <a:miter lim="800000"/>
            <a:headEnd/>
            <a:tailEnd/>
          </a:ln>
        </p:spPr>
      </p:pic>
      <p:pic>
        <p:nvPicPr>
          <p:cNvPr id="7193" name="Picture 25" descr="epsp"/>
          <p:cNvPicPr>
            <a:picLocks noChangeAspect="1" noChangeArrowheads="1"/>
          </p:cNvPicPr>
          <p:nvPr/>
        </p:nvPicPr>
        <p:blipFill>
          <a:blip r:embed="rId7"/>
          <a:srcRect/>
          <a:stretch>
            <a:fillRect/>
          </a:stretch>
        </p:blipFill>
        <p:spPr bwMode="auto">
          <a:xfrm>
            <a:off x="3429000" y="2895600"/>
            <a:ext cx="1143000" cy="447675"/>
          </a:xfrm>
          <a:prstGeom prst="rect">
            <a:avLst/>
          </a:prstGeom>
          <a:noFill/>
          <a:ln w="9525">
            <a:noFill/>
            <a:miter lim="800000"/>
            <a:headEnd/>
            <a:tailEnd/>
          </a:ln>
        </p:spPr>
      </p:pic>
      <p:pic>
        <p:nvPicPr>
          <p:cNvPr id="7233" name="Picture 65" descr="action"/>
          <p:cNvPicPr>
            <a:picLocks noChangeAspect="1" noChangeArrowheads="1"/>
          </p:cNvPicPr>
          <p:nvPr/>
        </p:nvPicPr>
        <p:blipFill>
          <a:blip r:embed="rId8"/>
          <a:srcRect/>
          <a:stretch>
            <a:fillRect/>
          </a:stretch>
        </p:blipFill>
        <p:spPr bwMode="auto">
          <a:xfrm>
            <a:off x="7543800" y="1981200"/>
            <a:ext cx="1182688" cy="1371600"/>
          </a:xfrm>
          <a:prstGeom prst="rect">
            <a:avLst/>
          </a:prstGeom>
          <a:noFill/>
          <a:ln w="9525">
            <a:noFill/>
            <a:miter lim="800000"/>
            <a:headEnd/>
            <a:tailEnd/>
          </a:ln>
        </p:spPr>
      </p:pic>
      <p:pic>
        <p:nvPicPr>
          <p:cNvPr id="7234" name="Picture 66" descr="noaction"/>
          <p:cNvPicPr>
            <a:picLocks noChangeAspect="1" noChangeArrowheads="1"/>
          </p:cNvPicPr>
          <p:nvPr/>
        </p:nvPicPr>
        <p:blipFill>
          <a:blip r:embed="rId9"/>
          <a:srcRect/>
          <a:stretch>
            <a:fillRect/>
          </a:stretch>
        </p:blipFill>
        <p:spPr bwMode="auto">
          <a:xfrm>
            <a:off x="7543800" y="5334000"/>
            <a:ext cx="1136650" cy="106363"/>
          </a:xfrm>
          <a:prstGeom prst="rect">
            <a:avLst/>
          </a:prstGeom>
          <a:noFill/>
          <a:ln w="9525">
            <a:noFill/>
            <a:miter lim="800000"/>
            <a:headEnd/>
            <a:tailEnd/>
          </a:ln>
        </p:spPr>
      </p:pic>
      <p:sp>
        <p:nvSpPr>
          <p:cNvPr id="7236" name="Text Box 68"/>
          <p:cNvSpPr txBox="1">
            <a:spLocks noChangeArrowheads="1"/>
          </p:cNvSpPr>
          <p:nvPr/>
        </p:nvSpPr>
        <p:spPr bwMode="auto">
          <a:xfrm>
            <a:off x="2819400" y="5181600"/>
            <a:ext cx="685800" cy="274638"/>
          </a:xfrm>
          <a:prstGeom prst="rect">
            <a:avLst/>
          </a:prstGeom>
          <a:noFill/>
          <a:ln w="9525">
            <a:noFill/>
            <a:miter lim="800000"/>
            <a:headEnd/>
            <a:tailEnd/>
          </a:ln>
        </p:spPr>
        <p:txBody>
          <a:bodyPr>
            <a:spAutoFit/>
          </a:bodyPr>
          <a:lstStyle/>
          <a:p>
            <a:pPr>
              <a:spcBef>
                <a:spcPct val="50000"/>
              </a:spcBef>
            </a:pPr>
            <a:r>
              <a:rPr lang="en-US" sz="1200"/>
              <a:t>-70 mV</a:t>
            </a:r>
          </a:p>
        </p:txBody>
      </p:sp>
      <p:sp>
        <p:nvSpPr>
          <p:cNvPr id="7240" name="Text Box 72"/>
          <p:cNvSpPr txBox="1">
            <a:spLocks noChangeArrowheads="1"/>
          </p:cNvSpPr>
          <p:nvPr/>
        </p:nvSpPr>
        <p:spPr bwMode="auto">
          <a:xfrm>
            <a:off x="2743200" y="3124200"/>
            <a:ext cx="685800" cy="274638"/>
          </a:xfrm>
          <a:prstGeom prst="rect">
            <a:avLst/>
          </a:prstGeom>
          <a:noFill/>
          <a:ln w="9525">
            <a:noFill/>
            <a:miter lim="800000"/>
            <a:headEnd/>
            <a:tailEnd/>
          </a:ln>
        </p:spPr>
        <p:txBody>
          <a:bodyPr>
            <a:spAutoFit/>
          </a:bodyPr>
          <a:lstStyle/>
          <a:p>
            <a:pPr>
              <a:spcBef>
                <a:spcPct val="50000"/>
              </a:spcBef>
            </a:pPr>
            <a:r>
              <a:rPr lang="en-US" sz="1200"/>
              <a:t>-70 mV</a:t>
            </a:r>
          </a:p>
        </p:txBody>
      </p:sp>
      <p:pic>
        <p:nvPicPr>
          <p:cNvPr id="7242" name="Picture 74" descr="excit"/>
          <p:cNvPicPr>
            <a:picLocks noChangeAspect="1" noChangeArrowheads="1"/>
          </p:cNvPicPr>
          <p:nvPr/>
        </p:nvPicPr>
        <p:blipFill>
          <a:blip r:embed="rId5"/>
          <a:srcRect/>
          <a:stretch>
            <a:fillRect/>
          </a:stretch>
        </p:blipFill>
        <p:spPr bwMode="auto">
          <a:xfrm>
            <a:off x="5791200" y="2133600"/>
            <a:ext cx="914400" cy="798513"/>
          </a:xfrm>
          <a:prstGeom prst="rect">
            <a:avLst/>
          </a:prstGeom>
          <a:noFill/>
          <a:ln w="9525">
            <a:noFill/>
            <a:miter lim="800000"/>
            <a:headEnd/>
            <a:tailEnd/>
          </a:ln>
        </p:spPr>
      </p:pic>
      <p:pic>
        <p:nvPicPr>
          <p:cNvPr id="7243" name="Picture 75" descr="epsp"/>
          <p:cNvPicPr>
            <a:picLocks noChangeAspect="1" noChangeArrowheads="1"/>
          </p:cNvPicPr>
          <p:nvPr/>
        </p:nvPicPr>
        <p:blipFill>
          <a:blip r:embed="rId7"/>
          <a:srcRect/>
          <a:stretch>
            <a:fillRect/>
          </a:stretch>
        </p:blipFill>
        <p:spPr bwMode="auto">
          <a:xfrm>
            <a:off x="5715000" y="2895600"/>
            <a:ext cx="1143000" cy="447675"/>
          </a:xfrm>
          <a:prstGeom prst="rect">
            <a:avLst/>
          </a:prstGeom>
          <a:noFill/>
          <a:ln w="9525">
            <a:noFill/>
            <a:miter lim="800000"/>
            <a:headEnd/>
            <a:tailEnd/>
          </a:ln>
        </p:spPr>
      </p:pic>
      <p:pic>
        <p:nvPicPr>
          <p:cNvPr id="7245" name="Picture 77" descr="excit"/>
          <p:cNvPicPr>
            <a:picLocks noChangeAspect="1" noChangeArrowheads="1"/>
          </p:cNvPicPr>
          <p:nvPr/>
        </p:nvPicPr>
        <p:blipFill>
          <a:blip r:embed="rId5"/>
          <a:srcRect/>
          <a:stretch>
            <a:fillRect/>
          </a:stretch>
        </p:blipFill>
        <p:spPr bwMode="auto">
          <a:xfrm>
            <a:off x="5791200" y="4191000"/>
            <a:ext cx="914400" cy="798513"/>
          </a:xfrm>
          <a:prstGeom prst="rect">
            <a:avLst/>
          </a:prstGeom>
          <a:noFill/>
          <a:ln w="9525">
            <a:noFill/>
            <a:miter lim="800000"/>
            <a:headEnd/>
            <a:tailEnd/>
          </a:ln>
        </p:spPr>
      </p:pic>
      <p:pic>
        <p:nvPicPr>
          <p:cNvPr id="7246" name="Picture 78" descr="epsp"/>
          <p:cNvPicPr>
            <a:picLocks noChangeAspect="1" noChangeArrowheads="1"/>
          </p:cNvPicPr>
          <p:nvPr/>
        </p:nvPicPr>
        <p:blipFill>
          <a:blip r:embed="rId7"/>
          <a:srcRect/>
          <a:stretch>
            <a:fillRect/>
          </a:stretch>
        </p:blipFill>
        <p:spPr bwMode="auto">
          <a:xfrm>
            <a:off x="5715000" y="4953000"/>
            <a:ext cx="1143000" cy="447675"/>
          </a:xfrm>
          <a:prstGeom prst="rect">
            <a:avLst/>
          </a:prstGeom>
          <a:noFill/>
          <a:ln w="9525">
            <a:noFill/>
            <a:miter lim="800000"/>
            <a:headEnd/>
            <a:tailEnd/>
          </a:ln>
        </p:spPr>
      </p:pic>
      <p:sp>
        <p:nvSpPr>
          <p:cNvPr id="7248" name="Text Box 80"/>
          <p:cNvSpPr txBox="1">
            <a:spLocks noChangeArrowheads="1"/>
          </p:cNvSpPr>
          <p:nvPr/>
        </p:nvSpPr>
        <p:spPr bwMode="auto">
          <a:xfrm>
            <a:off x="4953000" y="2514600"/>
            <a:ext cx="533400" cy="457200"/>
          </a:xfrm>
          <a:prstGeom prst="rect">
            <a:avLst/>
          </a:prstGeom>
          <a:noFill/>
          <a:ln w="9525">
            <a:noFill/>
            <a:miter lim="800000"/>
            <a:headEnd/>
            <a:tailEnd/>
          </a:ln>
        </p:spPr>
        <p:txBody>
          <a:bodyPr>
            <a:spAutoFit/>
          </a:bodyPr>
          <a:lstStyle/>
          <a:p>
            <a:pPr>
              <a:spcBef>
                <a:spcPct val="50000"/>
              </a:spcBef>
            </a:pPr>
            <a:r>
              <a:rPr lang="en-US" sz="2400" b="1"/>
              <a:t>+</a:t>
            </a:r>
          </a:p>
        </p:txBody>
      </p:sp>
      <p:sp>
        <p:nvSpPr>
          <p:cNvPr id="7249" name="Text Box 81"/>
          <p:cNvSpPr txBox="1">
            <a:spLocks noChangeArrowheads="1"/>
          </p:cNvSpPr>
          <p:nvPr/>
        </p:nvSpPr>
        <p:spPr bwMode="auto">
          <a:xfrm>
            <a:off x="4953000" y="4572000"/>
            <a:ext cx="533400" cy="457200"/>
          </a:xfrm>
          <a:prstGeom prst="rect">
            <a:avLst/>
          </a:prstGeom>
          <a:noFill/>
          <a:ln w="9525">
            <a:noFill/>
            <a:miter lim="800000"/>
            <a:headEnd/>
            <a:tailEnd/>
          </a:ln>
        </p:spPr>
        <p:txBody>
          <a:bodyPr>
            <a:spAutoFit/>
          </a:bodyPr>
          <a:lstStyle/>
          <a:p>
            <a:pPr>
              <a:spcBef>
                <a:spcPct val="50000"/>
              </a:spcBef>
            </a:pPr>
            <a:r>
              <a:rPr lang="en-US" sz="2400" b="1"/>
              <a:t>+</a:t>
            </a:r>
          </a:p>
        </p:txBody>
      </p:sp>
      <p:sp>
        <p:nvSpPr>
          <p:cNvPr id="7250" name="Text Box 82"/>
          <p:cNvSpPr txBox="1">
            <a:spLocks noChangeArrowheads="1"/>
          </p:cNvSpPr>
          <p:nvPr/>
        </p:nvSpPr>
        <p:spPr bwMode="auto">
          <a:xfrm>
            <a:off x="7010400" y="2514600"/>
            <a:ext cx="533400" cy="457200"/>
          </a:xfrm>
          <a:prstGeom prst="rect">
            <a:avLst/>
          </a:prstGeom>
          <a:noFill/>
          <a:ln w="9525">
            <a:noFill/>
            <a:miter lim="800000"/>
            <a:headEnd/>
            <a:tailEnd/>
          </a:ln>
        </p:spPr>
        <p:txBody>
          <a:bodyPr>
            <a:spAutoFit/>
          </a:bodyPr>
          <a:lstStyle/>
          <a:p>
            <a:pPr>
              <a:spcBef>
                <a:spcPct val="50000"/>
              </a:spcBef>
            </a:pPr>
            <a:r>
              <a:rPr lang="en-US" sz="2400" b="1"/>
              <a:t>=</a:t>
            </a:r>
          </a:p>
        </p:txBody>
      </p:sp>
      <p:sp>
        <p:nvSpPr>
          <p:cNvPr id="7251" name="Text Box 83"/>
          <p:cNvSpPr txBox="1">
            <a:spLocks noChangeArrowheads="1"/>
          </p:cNvSpPr>
          <p:nvPr/>
        </p:nvSpPr>
        <p:spPr bwMode="auto">
          <a:xfrm>
            <a:off x="7010400" y="4572000"/>
            <a:ext cx="533400" cy="457200"/>
          </a:xfrm>
          <a:prstGeom prst="rect">
            <a:avLst/>
          </a:prstGeom>
          <a:noFill/>
          <a:ln w="9525">
            <a:noFill/>
            <a:miter lim="800000"/>
            <a:headEnd/>
            <a:tailEnd/>
          </a:ln>
        </p:spPr>
        <p:txBody>
          <a:bodyPr>
            <a:spAutoFit/>
          </a:bodyPr>
          <a:lstStyle/>
          <a:p>
            <a:pPr>
              <a:spcBef>
                <a:spcPct val="50000"/>
              </a:spcBef>
            </a:pPr>
            <a:r>
              <a:rPr lang="en-US" sz="2400" b="1"/>
              <a:t>=</a:t>
            </a:r>
          </a:p>
        </p:txBody>
      </p:sp>
      <p:sp>
        <p:nvSpPr>
          <p:cNvPr id="7258" name="Line 90"/>
          <p:cNvSpPr>
            <a:spLocks noChangeShapeType="1"/>
          </p:cNvSpPr>
          <p:nvPr/>
        </p:nvSpPr>
        <p:spPr bwMode="auto">
          <a:xfrm>
            <a:off x="1752600" y="5638800"/>
            <a:ext cx="0" cy="609600"/>
          </a:xfrm>
          <a:prstGeom prst="line">
            <a:avLst/>
          </a:prstGeom>
          <a:noFill/>
          <a:ln w="34925">
            <a:solidFill>
              <a:srgbClr val="FF0000"/>
            </a:solidFill>
            <a:round/>
            <a:headEnd/>
            <a:tailEnd type="triangle" w="med" len="med"/>
          </a:ln>
        </p:spPr>
        <p:txBody>
          <a:bodyPr/>
          <a:lstStyle/>
          <a:p>
            <a:endParaRPr lang="en-GB"/>
          </a:p>
        </p:txBody>
      </p:sp>
      <p:pic>
        <p:nvPicPr>
          <p:cNvPr id="7264" name="Picture 96" descr="actionpot"/>
          <p:cNvPicPr>
            <a:picLocks noChangeAspect="1" noChangeArrowheads="1"/>
          </p:cNvPicPr>
          <p:nvPr/>
        </p:nvPicPr>
        <p:blipFill>
          <a:blip r:embed="rId10"/>
          <a:srcRect/>
          <a:stretch>
            <a:fillRect/>
          </a:stretch>
        </p:blipFill>
        <p:spPr bwMode="auto">
          <a:xfrm>
            <a:off x="1981200" y="5638800"/>
            <a:ext cx="609600" cy="600075"/>
          </a:xfrm>
          <a:prstGeom prst="rect">
            <a:avLst/>
          </a:prstGeom>
          <a:noFill/>
          <a:ln w="9525">
            <a:noFill/>
            <a:miter lim="800000"/>
            <a:headEnd/>
            <a:tailEnd/>
          </a:ln>
        </p:spPr>
      </p:pic>
      <p:sp>
        <p:nvSpPr>
          <p:cNvPr id="7265" name="Rectangle 97"/>
          <p:cNvSpPr>
            <a:spLocks noChangeArrowheads="1"/>
          </p:cNvSpPr>
          <p:nvPr/>
        </p:nvSpPr>
        <p:spPr bwMode="auto">
          <a:xfrm>
            <a:off x="685800" y="2286000"/>
            <a:ext cx="457200" cy="301625"/>
          </a:xfrm>
          <a:prstGeom prst="rect">
            <a:avLst/>
          </a:prstGeom>
          <a:noFill/>
          <a:ln w="19050">
            <a:solidFill>
              <a:srgbClr val="800000"/>
            </a:solidFill>
            <a:prstDash val="dash"/>
            <a:miter lim="800000"/>
            <a:headEnd/>
            <a:tailEnd/>
          </a:ln>
        </p:spPr>
        <p:txBody>
          <a:bodyPr wrap="none" anchor="ctr"/>
          <a:lstStyle/>
          <a:p>
            <a:endParaRPr lang="en-GB"/>
          </a:p>
        </p:txBody>
      </p:sp>
      <p:sp>
        <p:nvSpPr>
          <p:cNvPr id="7266" name="Rectangle 98"/>
          <p:cNvSpPr>
            <a:spLocks noChangeArrowheads="1"/>
          </p:cNvSpPr>
          <p:nvPr/>
        </p:nvSpPr>
        <p:spPr bwMode="auto">
          <a:xfrm>
            <a:off x="1828800" y="2286000"/>
            <a:ext cx="457200" cy="301625"/>
          </a:xfrm>
          <a:prstGeom prst="rect">
            <a:avLst/>
          </a:prstGeom>
          <a:noFill/>
          <a:ln w="19050">
            <a:solidFill>
              <a:srgbClr val="800000"/>
            </a:solidFill>
            <a:prstDash val="dash"/>
            <a:miter lim="800000"/>
            <a:headEnd/>
            <a:tailEnd/>
          </a:ln>
        </p:spPr>
        <p:txBody>
          <a:bodyPr wrap="none" anchor="ctr"/>
          <a:lstStyle/>
          <a:p>
            <a:endParaRPr lang="en-GB"/>
          </a:p>
        </p:txBody>
      </p:sp>
      <p:sp>
        <p:nvSpPr>
          <p:cNvPr id="7267" name="Rectangle 99"/>
          <p:cNvSpPr>
            <a:spLocks noChangeArrowheads="1"/>
          </p:cNvSpPr>
          <p:nvPr/>
        </p:nvSpPr>
        <p:spPr bwMode="auto">
          <a:xfrm>
            <a:off x="2743200" y="1676400"/>
            <a:ext cx="2133600" cy="2057400"/>
          </a:xfrm>
          <a:prstGeom prst="rect">
            <a:avLst/>
          </a:prstGeom>
          <a:noFill/>
          <a:ln w="19050">
            <a:solidFill>
              <a:srgbClr val="800000"/>
            </a:solidFill>
            <a:prstDash val="dash"/>
            <a:miter lim="800000"/>
            <a:headEnd/>
            <a:tailEnd/>
          </a:ln>
        </p:spPr>
        <p:txBody>
          <a:bodyPr wrap="none" anchor="ctr"/>
          <a:lstStyle/>
          <a:p>
            <a:endParaRPr lang="en-GB"/>
          </a:p>
        </p:txBody>
      </p:sp>
      <p:sp>
        <p:nvSpPr>
          <p:cNvPr id="7268" name="Rectangle 100"/>
          <p:cNvSpPr>
            <a:spLocks noChangeArrowheads="1"/>
          </p:cNvSpPr>
          <p:nvPr/>
        </p:nvSpPr>
        <p:spPr bwMode="auto">
          <a:xfrm>
            <a:off x="2743200" y="4038600"/>
            <a:ext cx="2133600" cy="2057400"/>
          </a:xfrm>
          <a:prstGeom prst="rect">
            <a:avLst/>
          </a:prstGeom>
          <a:noFill/>
          <a:ln w="19050">
            <a:solidFill>
              <a:srgbClr val="800000"/>
            </a:solidFill>
            <a:prstDash val="dash"/>
            <a:miter lim="800000"/>
            <a:headEnd/>
            <a:tailEnd/>
          </a:ln>
        </p:spPr>
        <p:txBody>
          <a:bodyPr wrap="none" anchor="ctr"/>
          <a:lstStyle/>
          <a:p>
            <a:endParaRPr lang="en-GB"/>
          </a:p>
        </p:txBody>
      </p:sp>
      <p:sp>
        <p:nvSpPr>
          <p:cNvPr id="7269" name="Line 101"/>
          <p:cNvSpPr>
            <a:spLocks noChangeShapeType="1"/>
          </p:cNvSpPr>
          <p:nvPr/>
        </p:nvSpPr>
        <p:spPr bwMode="auto">
          <a:xfrm flipV="1">
            <a:off x="1143000" y="1676400"/>
            <a:ext cx="1600200" cy="609600"/>
          </a:xfrm>
          <a:prstGeom prst="line">
            <a:avLst/>
          </a:prstGeom>
          <a:noFill/>
          <a:ln w="19050">
            <a:solidFill>
              <a:srgbClr val="800000"/>
            </a:solidFill>
            <a:prstDash val="dash"/>
            <a:round/>
            <a:headEnd/>
            <a:tailEnd/>
          </a:ln>
        </p:spPr>
        <p:txBody>
          <a:bodyPr/>
          <a:lstStyle/>
          <a:p>
            <a:endParaRPr lang="en-GB"/>
          </a:p>
        </p:txBody>
      </p:sp>
      <p:sp>
        <p:nvSpPr>
          <p:cNvPr id="7270" name="Line 102"/>
          <p:cNvSpPr>
            <a:spLocks noChangeShapeType="1"/>
          </p:cNvSpPr>
          <p:nvPr/>
        </p:nvSpPr>
        <p:spPr bwMode="auto">
          <a:xfrm>
            <a:off x="1143000" y="2590800"/>
            <a:ext cx="1600200" cy="1143000"/>
          </a:xfrm>
          <a:prstGeom prst="line">
            <a:avLst/>
          </a:prstGeom>
          <a:noFill/>
          <a:ln w="19050">
            <a:solidFill>
              <a:srgbClr val="800000"/>
            </a:solidFill>
            <a:prstDash val="dash"/>
            <a:round/>
            <a:headEnd/>
            <a:tailEnd/>
          </a:ln>
        </p:spPr>
        <p:txBody>
          <a:bodyPr/>
          <a:lstStyle/>
          <a:p>
            <a:endParaRPr lang="en-GB"/>
          </a:p>
        </p:txBody>
      </p:sp>
      <p:sp>
        <p:nvSpPr>
          <p:cNvPr id="7271" name="Line 103"/>
          <p:cNvSpPr>
            <a:spLocks noChangeShapeType="1"/>
          </p:cNvSpPr>
          <p:nvPr/>
        </p:nvSpPr>
        <p:spPr bwMode="auto">
          <a:xfrm>
            <a:off x="2286000" y="2590800"/>
            <a:ext cx="2514600" cy="1371600"/>
          </a:xfrm>
          <a:prstGeom prst="line">
            <a:avLst/>
          </a:prstGeom>
          <a:noFill/>
          <a:ln w="19050">
            <a:solidFill>
              <a:srgbClr val="800000"/>
            </a:solidFill>
            <a:prstDash val="dash"/>
            <a:round/>
            <a:headEnd/>
            <a:tailEnd/>
          </a:ln>
        </p:spPr>
        <p:txBody>
          <a:bodyPr/>
          <a:lstStyle/>
          <a:p>
            <a:endParaRPr lang="en-GB"/>
          </a:p>
        </p:txBody>
      </p:sp>
      <p:sp>
        <p:nvSpPr>
          <p:cNvPr id="7272" name="Line 104"/>
          <p:cNvSpPr>
            <a:spLocks noChangeShapeType="1"/>
          </p:cNvSpPr>
          <p:nvPr/>
        </p:nvSpPr>
        <p:spPr bwMode="auto">
          <a:xfrm>
            <a:off x="1828800" y="2590800"/>
            <a:ext cx="914400" cy="1447800"/>
          </a:xfrm>
          <a:prstGeom prst="line">
            <a:avLst/>
          </a:prstGeom>
          <a:noFill/>
          <a:ln w="19050">
            <a:solidFill>
              <a:srgbClr val="800000"/>
            </a:solidFill>
            <a:prstDash val="dash"/>
            <a:round/>
            <a:headEnd/>
            <a:tailEnd/>
          </a:ln>
        </p:spPr>
        <p:txBody>
          <a:bodyPr/>
          <a:lstStyle/>
          <a:p>
            <a:endParaRPr lang="en-GB"/>
          </a:p>
        </p:txBody>
      </p:sp>
      <p:pic>
        <p:nvPicPr>
          <p:cNvPr id="7275" name="Picture 107" descr="noaction"/>
          <p:cNvPicPr>
            <a:picLocks noChangeAspect="1" noChangeArrowheads="1"/>
          </p:cNvPicPr>
          <p:nvPr/>
        </p:nvPicPr>
        <p:blipFill>
          <a:blip r:embed="rId11"/>
          <a:srcRect/>
          <a:stretch>
            <a:fillRect/>
          </a:stretch>
        </p:blipFill>
        <p:spPr bwMode="auto">
          <a:xfrm>
            <a:off x="1981200" y="6096000"/>
            <a:ext cx="838200" cy="77788"/>
          </a:xfrm>
          <a:prstGeom prst="rect">
            <a:avLst/>
          </a:prstGeom>
          <a:noFill/>
          <a:ln w="9525">
            <a:noFill/>
            <a:miter lim="800000"/>
            <a:headEnd/>
            <a:tailEnd/>
          </a:ln>
        </p:spPr>
      </p:pic>
      <p:sp>
        <p:nvSpPr>
          <p:cNvPr id="7276" name="Line 108"/>
          <p:cNvSpPr>
            <a:spLocks noChangeShapeType="1"/>
          </p:cNvSpPr>
          <p:nvPr/>
        </p:nvSpPr>
        <p:spPr bwMode="auto">
          <a:xfrm>
            <a:off x="1524000" y="5791200"/>
            <a:ext cx="457200" cy="381000"/>
          </a:xfrm>
          <a:prstGeom prst="line">
            <a:avLst/>
          </a:prstGeom>
          <a:noFill/>
          <a:ln w="38100">
            <a:solidFill>
              <a:srgbClr val="008000"/>
            </a:solidFill>
            <a:round/>
            <a:headEnd/>
            <a:tailEnd/>
          </a:ln>
        </p:spPr>
        <p:txBody>
          <a:bodyPr/>
          <a:lstStyle/>
          <a:p>
            <a:endParaRPr lang="en-GB"/>
          </a:p>
        </p:txBody>
      </p:sp>
      <p:sp>
        <p:nvSpPr>
          <p:cNvPr id="7277" name="Line 109"/>
          <p:cNvSpPr>
            <a:spLocks noChangeShapeType="1"/>
          </p:cNvSpPr>
          <p:nvPr/>
        </p:nvSpPr>
        <p:spPr bwMode="auto">
          <a:xfrm flipH="1">
            <a:off x="1524000" y="5791200"/>
            <a:ext cx="457200" cy="381000"/>
          </a:xfrm>
          <a:prstGeom prst="line">
            <a:avLst/>
          </a:prstGeom>
          <a:noFill/>
          <a:ln w="38100">
            <a:solidFill>
              <a:srgbClr val="008000"/>
            </a:solidFill>
            <a:round/>
            <a:headEnd/>
            <a:tailEnd/>
          </a:ln>
        </p:spPr>
        <p:txBody>
          <a:bodyPr/>
          <a:lstStyle/>
          <a:p>
            <a:endParaRPr lang="en-GB"/>
          </a:p>
        </p:txBody>
      </p:sp>
      <p:sp>
        <p:nvSpPr>
          <p:cNvPr id="34" name="Title 1"/>
          <p:cNvSpPr txBox="1">
            <a:spLocks/>
          </p:cNvSpPr>
          <p:nvPr/>
        </p:nvSpPr>
        <p:spPr>
          <a:xfrm>
            <a:off x="304800" y="381000"/>
            <a:ext cx="8229600" cy="1143000"/>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How do neurons work?</a:t>
            </a:r>
          </a:p>
          <a:p>
            <a:r>
              <a:rPr lang="en-US" dirty="0"/>
              <a:t>How do they compute?</a:t>
            </a:r>
          </a:p>
          <a:p>
            <a:r>
              <a:rPr lang="en-US" sz="3000" dirty="0"/>
              <a:t>(bit easier than how brains compute)</a:t>
            </a:r>
          </a:p>
          <a:p>
            <a:endParaRPr lang="en-US" dirty="0"/>
          </a:p>
        </p:txBody>
      </p:sp>
    </p:spTree>
    <p:extLst>
      <p:ext uri="{BB962C8B-B14F-4D97-AF65-F5344CB8AC3E}">
        <p14:creationId xmlns:p14="http://schemas.microsoft.com/office/powerpoint/2010/main" val="122078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1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65"/>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726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725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726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727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726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726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719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719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7240"/>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72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2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19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18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2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27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26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2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4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19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193"/>
                                        </p:tgtEl>
                                        <p:attrNameLst>
                                          <p:attrName>style.visibility</p:attrName>
                                        </p:attrNameLst>
                                      </p:cBhvr>
                                      <p:to>
                                        <p:strVal val="visible"/>
                                      </p:to>
                                    </p:set>
                                  </p:childTnLst>
                                </p:cTn>
                              </p:par>
                              <p:par>
                                <p:cTn id="71" presetID="1" presetClass="entr" presetSubtype="0" fill="hold" grpId="2" nodeType="withEffect">
                                  <p:stCondLst>
                                    <p:cond delay="0"/>
                                  </p:stCondLst>
                                  <p:childTnLst>
                                    <p:set>
                                      <p:cBhvr>
                                        <p:cTn id="72" dur="1" fill="hold">
                                          <p:stCondLst>
                                            <p:cond delay="0"/>
                                          </p:stCondLst>
                                        </p:cTn>
                                        <p:tgtEl>
                                          <p:spTgt spid="724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24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2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2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264"/>
                                        </p:tgtEl>
                                        <p:attrNameLst>
                                          <p:attrName>style.visibility</p:attrName>
                                        </p:attrNameLst>
                                      </p:cBhvr>
                                      <p:to>
                                        <p:strVal val="visible"/>
                                      </p:to>
                                    </p:set>
                                  </p:childTnLst>
                                </p:cTn>
                              </p:par>
                              <p:par>
                                <p:cTn id="81" presetID="1" presetClass="entr" presetSubtype="0" fill="hold" grpId="2" nodeType="withEffect">
                                  <p:stCondLst>
                                    <p:cond delay="0"/>
                                  </p:stCondLst>
                                  <p:childTnLst>
                                    <p:set>
                                      <p:cBhvr>
                                        <p:cTn id="82" dur="1" fill="hold">
                                          <p:stCondLst>
                                            <p:cond delay="0"/>
                                          </p:stCondLst>
                                        </p:cTn>
                                        <p:tgtEl>
                                          <p:spTgt spid="7258"/>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7268"/>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7272"/>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7271"/>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7266"/>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7236"/>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7185"/>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7198"/>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19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18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24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2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24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25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723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7275"/>
                                        </p:tgtEl>
                                        <p:attrNameLst>
                                          <p:attrName>style.visibility</p:attrName>
                                        </p:attrNameLst>
                                      </p:cBhvr>
                                      <p:to>
                                        <p:strVal val="visible"/>
                                      </p:to>
                                    </p:set>
                                  </p:childTnLst>
                                </p:cTn>
                              </p:par>
                              <p:par>
                                <p:cTn id="115" presetID="1" presetClass="exit" presetSubtype="0" fill="hold" nodeType="withEffect">
                                  <p:stCondLst>
                                    <p:cond delay="0"/>
                                  </p:stCondLst>
                                  <p:childTnLst>
                                    <p:set>
                                      <p:cBhvr>
                                        <p:cTn id="116" dur="1" fill="hold">
                                          <p:stCondLst>
                                            <p:cond delay="0"/>
                                          </p:stCondLst>
                                        </p:cTn>
                                        <p:tgtEl>
                                          <p:spTgt spid="7264"/>
                                        </p:tgtEl>
                                        <p:attrNameLst>
                                          <p:attrName>style.visibility</p:attrName>
                                        </p:attrNameLst>
                                      </p:cBhvr>
                                      <p:to>
                                        <p:strVal val="hidden"/>
                                      </p:to>
                                    </p:set>
                                  </p:childTnLst>
                                </p:cTn>
                              </p:par>
                              <p:par>
                                <p:cTn id="117" presetID="1" presetClass="entr" presetSubtype="0" fill="hold" nodeType="withEffect">
                                  <p:stCondLst>
                                    <p:cond delay="0"/>
                                  </p:stCondLst>
                                  <p:childTnLst>
                                    <p:set>
                                      <p:cBhvr>
                                        <p:cTn id="118" dur="1" fill="hold">
                                          <p:stCondLst>
                                            <p:cond delay="0"/>
                                          </p:stCondLst>
                                        </p:cTn>
                                        <p:tgtEl>
                                          <p:spTgt spid="727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27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7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6" grpId="0"/>
      <p:bldP spid="7236" grpId="1"/>
      <p:bldP spid="7240" grpId="0"/>
      <p:bldP spid="7240" grpId="1"/>
      <p:bldP spid="7240" grpId="2"/>
      <p:bldP spid="7248" grpId="0"/>
      <p:bldP spid="7249" grpId="0"/>
      <p:bldP spid="7250" grpId="0"/>
      <p:bldP spid="7251" grpId="0"/>
      <p:bldP spid="7258" grpId="0" animBg="1"/>
      <p:bldP spid="7258" grpId="1" animBg="1"/>
      <p:bldP spid="7258" grpId="2" animBg="1"/>
      <p:bldP spid="7265" grpId="0" animBg="1"/>
      <p:bldP spid="7265" grpId="1" animBg="1"/>
      <p:bldP spid="7266" grpId="0" animBg="1"/>
      <p:bldP spid="7266" grpId="1" animBg="1"/>
      <p:bldP spid="7267" grpId="0" animBg="1"/>
      <p:bldP spid="7267" grpId="1" animBg="1"/>
      <p:bldP spid="7268" grpId="0" animBg="1"/>
      <p:bldP spid="7268" grpId="1" animBg="1"/>
      <p:bldP spid="7269" grpId="0" animBg="1"/>
      <p:bldP spid="7269" grpId="1" animBg="1"/>
      <p:bldP spid="7270" grpId="0" animBg="1"/>
      <p:bldP spid="7270" grpId="1" animBg="1"/>
      <p:bldP spid="7271" grpId="0" animBg="1"/>
      <p:bldP spid="7271" grpId="1" animBg="1"/>
      <p:bldP spid="7272" grpId="0" animBg="1"/>
      <p:bldP spid="7272" grpId="1" animBg="1"/>
      <p:bldP spid="7276" grpId="0" animBg="1"/>
      <p:bldP spid="727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1143000"/>
          </a:xfrm>
        </p:spPr>
        <p:txBody>
          <a:bodyPr/>
          <a:lstStyle/>
          <a:p>
            <a:r>
              <a:rPr lang="en-US" dirty="0"/>
              <a:t>Lecture Outline</a:t>
            </a:r>
          </a:p>
        </p:txBody>
      </p:sp>
      <p:sp>
        <p:nvSpPr>
          <p:cNvPr id="3" name="Content Placeholder 2"/>
          <p:cNvSpPr>
            <a:spLocks noGrp="1"/>
          </p:cNvSpPr>
          <p:nvPr>
            <p:ph idx="1"/>
          </p:nvPr>
        </p:nvSpPr>
        <p:spPr>
          <a:xfrm>
            <a:off x="1600200" y="1752600"/>
            <a:ext cx="6400800" cy="4876800"/>
          </a:xfrm>
        </p:spPr>
        <p:txBody>
          <a:bodyPr>
            <a:normAutofit/>
          </a:bodyPr>
          <a:lstStyle/>
          <a:p>
            <a:pPr marL="514350" indent="-514350">
              <a:buFont typeface="+mj-lt"/>
              <a:buAutoNum type="arabicPeriod"/>
            </a:pPr>
            <a:r>
              <a:rPr lang="en-US" dirty="0"/>
              <a:t>Transmembrane ion movement and RC circuits</a:t>
            </a:r>
          </a:p>
          <a:p>
            <a:pPr marL="514350" indent="-514350">
              <a:buFont typeface="+mj-lt"/>
              <a:buAutoNum type="arabicPeriod"/>
            </a:pPr>
            <a:r>
              <a:rPr lang="en-US" dirty="0"/>
              <a:t>The membrane potential at rest</a:t>
            </a:r>
          </a:p>
          <a:p>
            <a:pPr marL="514350" indent="-514350">
              <a:buFont typeface="+mj-lt"/>
              <a:buAutoNum type="arabicPeriod"/>
            </a:pPr>
            <a:r>
              <a:rPr lang="en-US" dirty="0"/>
              <a:t>Action potentials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2932" y="4191000"/>
            <a:ext cx="3401068" cy="2636046"/>
          </a:xfrm>
          <a:prstGeom prst="rect">
            <a:avLst/>
          </a:prstGeom>
        </p:spPr>
      </p:pic>
    </p:spTree>
    <p:extLst>
      <p:ext uri="{BB962C8B-B14F-4D97-AF65-F5344CB8AC3E}">
        <p14:creationId xmlns:p14="http://schemas.microsoft.com/office/powerpoint/2010/main" val="63427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696200" cy="1143000"/>
          </a:xfrm>
        </p:spPr>
        <p:txBody>
          <a:bodyPr>
            <a:normAutofit/>
          </a:bodyPr>
          <a:lstStyle/>
          <a:p>
            <a:r>
              <a:rPr lang="en-US" sz="2800" dirty="0"/>
              <a:t>Useful textbooks.</a:t>
            </a:r>
          </a:p>
        </p:txBody>
      </p:sp>
      <p:pic>
        <p:nvPicPr>
          <p:cNvPr id="6" name="Content Placeholder 5" descr="bear.jpg"/>
          <p:cNvPicPr>
            <a:picLocks noGrp="1" noChangeAspect="1"/>
          </p:cNvPicPr>
          <p:nvPr>
            <p:ph idx="1"/>
          </p:nvPr>
        </p:nvPicPr>
        <p:blipFill>
          <a:blip r:embed="rId2"/>
          <a:stretch>
            <a:fillRect/>
          </a:stretch>
        </p:blipFill>
        <p:spPr>
          <a:xfrm>
            <a:off x="3505200" y="810854"/>
            <a:ext cx="2209800" cy="3002864"/>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3962400"/>
            <a:ext cx="2240077" cy="2641600"/>
          </a:xfrm>
          <a:prstGeom prst="rect">
            <a:avLst/>
          </a:prstGeom>
        </p:spPr>
      </p:pic>
      <p:sp>
        <p:nvSpPr>
          <p:cNvPr id="5" name="Title 1"/>
          <p:cNvSpPr txBox="1">
            <a:spLocks/>
          </p:cNvSpPr>
          <p:nvPr/>
        </p:nvSpPr>
        <p:spPr>
          <a:xfrm>
            <a:off x="3276600" y="1752600"/>
            <a:ext cx="7696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a:t>Very accessible.</a:t>
            </a:r>
            <a:endParaRPr lang="en-US" sz="2800" dirty="0"/>
          </a:p>
        </p:txBody>
      </p:sp>
      <p:sp>
        <p:nvSpPr>
          <p:cNvPr id="7" name="Title 1"/>
          <p:cNvSpPr txBox="1">
            <a:spLocks/>
          </p:cNvSpPr>
          <p:nvPr/>
        </p:nvSpPr>
        <p:spPr>
          <a:xfrm>
            <a:off x="3505200" y="4572000"/>
            <a:ext cx="7696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t>Bit more </a:t>
            </a:r>
            <a:r>
              <a:rPr lang="en-US" sz="2800" dirty="0" err="1"/>
              <a:t>hardocre</a:t>
            </a:r>
            <a:r>
              <a:rPr lang="en-US" sz="2800" dirty="0"/>
              <a:t>.</a:t>
            </a:r>
          </a:p>
        </p:txBody>
      </p:sp>
    </p:spTree>
    <p:extLst>
      <p:ext uri="{BB962C8B-B14F-4D97-AF65-F5344CB8AC3E}">
        <p14:creationId xmlns:p14="http://schemas.microsoft.com/office/powerpoint/2010/main" val="2057404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1143000"/>
          </a:xfrm>
        </p:spPr>
        <p:txBody>
          <a:bodyPr/>
          <a:lstStyle/>
          <a:p>
            <a:r>
              <a:rPr lang="en-US" dirty="0"/>
              <a:t>Lecture Outline</a:t>
            </a:r>
          </a:p>
        </p:txBody>
      </p:sp>
      <p:sp>
        <p:nvSpPr>
          <p:cNvPr id="3" name="Content Placeholder 2"/>
          <p:cNvSpPr>
            <a:spLocks noGrp="1"/>
          </p:cNvSpPr>
          <p:nvPr>
            <p:ph idx="1"/>
          </p:nvPr>
        </p:nvSpPr>
        <p:spPr>
          <a:xfrm>
            <a:off x="1600200" y="2057400"/>
            <a:ext cx="7543800" cy="4800600"/>
          </a:xfrm>
        </p:spPr>
        <p:txBody>
          <a:bodyPr>
            <a:normAutofit/>
          </a:bodyPr>
          <a:lstStyle/>
          <a:p>
            <a:pPr marL="514350" indent="-514350">
              <a:buFont typeface="+mj-lt"/>
              <a:buAutoNum type="arabicPeriod"/>
            </a:pPr>
            <a:r>
              <a:rPr lang="en-US"/>
              <a:t>Transmembrane </a:t>
            </a:r>
            <a:r>
              <a:rPr lang="en-US" dirty="0"/>
              <a:t>ion movement and RC circuits</a:t>
            </a:r>
          </a:p>
          <a:p>
            <a:pPr marL="514350" indent="-514350">
              <a:buFont typeface="+mj-lt"/>
              <a:buAutoNum type="arabicPeriod"/>
            </a:pPr>
            <a:r>
              <a:rPr lang="en-US" dirty="0">
                <a:solidFill>
                  <a:schemeClr val="bg1">
                    <a:lumMod val="75000"/>
                  </a:schemeClr>
                </a:solidFill>
              </a:rPr>
              <a:t>The membrane potential at rest</a:t>
            </a:r>
          </a:p>
          <a:p>
            <a:pPr marL="514350" indent="-514350">
              <a:buFont typeface="+mj-lt"/>
              <a:buAutoNum type="arabicPeriod"/>
            </a:pPr>
            <a:r>
              <a:rPr lang="en-US" dirty="0">
                <a:solidFill>
                  <a:schemeClr val="bg1">
                    <a:lumMod val="75000"/>
                  </a:schemeClr>
                </a:solidFill>
              </a:rPr>
              <a:t>Action potentials</a:t>
            </a:r>
          </a:p>
        </p:txBody>
      </p:sp>
      <p:sp>
        <p:nvSpPr>
          <p:cNvPr id="4" name="TextBox 3"/>
          <p:cNvSpPr txBox="1"/>
          <p:nvPr/>
        </p:nvSpPr>
        <p:spPr>
          <a:xfrm>
            <a:off x="3886200" y="5715000"/>
            <a:ext cx="5029201" cy="1200329"/>
          </a:xfrm>
          <a:prstGeom prst="rect">
            <a:avLst/>
          </a:prstGeom>
          <a:noFill/>
        </p:spPr>
        <p:txBody>
          <a:bodyPr wrap="square" rtlCol="0">
            <a:spAutoFit/>
          </a:bodyPr>
          <a:lstStyle/>
          <a:p>
            <a:r>
              <a:rPr lang="en-US" dirty="0"/>
              <a:t>Note: a lot of this is based on </a:t>
            </a:r>
            <a:r>
              <a:rPr lang="en-US" b="1" dirty="0"/>
              <a:t>Adrienne </a:t>
            </a:r>
            <a:r>
              <a:rPr lang="en-US" b="1" dirty="0" err="1"/>
              <a:t>Fairhall</a:t>
            </a:r>
            <a:r>
              <a:rPr lang="en-US" dirty="0" err="1"/>
              <a:t>’s</a:t>
            </a:r>
            <a:endParaRPr lang="en-US" dirty="0"/>
          </a:p>
          <a:p>
            <a:r>
              <a:rPr lang="en-US" dirty="0"/>
              <a:t>Lecture “Modelling Neurons and Spikes” from her excellent Coursera course – Computational Neuroscience</a:t>
            </a:r>
          </a:p>
        </p:txBody>
      </p:sp>
    </p:spTree>
    <p:extLst>
      <p:ext uri="{BB962C8B-B14F-4D97-AF65-F5344CB8AC3E}">
        <p14:creationId xmlns:p14="http://schemas.microsoft.com/office/powerpoint/2010/main" val="1753024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18" descr="pyramidWithInhib"/>
          <p:cNvPicPr>
            <a:picLocks noChangeAspect="1" noChangeArrowheads="1"/>
          </p:cNvPicPr>
          <p:nvPr/>
        </p:nvPicPr>
        <p:blipFill>
          <a:blip r:embed="rId2"/>
          <a:srcRect/>
          <a:stretch>
            <a:fillRect/>
          </a:stretch>
        </p:blipFill>
        <p:spPr bwMode="auto">
          <a:xfrm>
            <a:off x="609600" y="1600200"/>
            <a:ext cx="2044700" cy="4648200"/>
          </a:xfrm>
          <a:prstGeom prst="rect">
            <a:avLst/>
          </a:prstGeom>
          <a:noFill/>
          <a:ln w="9525">
            <a:noFill/>
            <a:miter lim="800000"/>
            <a:headEnd/>
            <a:tailEnd/>
          </a:ln>
        </p:spPr>
      </p:pic>
      <p:sp>
        <p:nvSpPr>
          <p:cNvPr id="7" name="Rectangle 34"/>
          <p:cNvSpPr>
            <a:spLocks noChangeArrowheads="1"/>
          </p:cNvSpPr>
          <p:nvPr/>
        </p:nvSpPr>
        <p:spPr bwMode="auto">
          <a:xfrm>
            <a:off x="1370013" y="4951412"/>
            <a:ext cx="228600" cy="150813"/>
          </a:xfrm>
          <a:prstGeom prst="rect">
            <a:avLst/>
          </a:prstGeom>
          <a:noFill/>
          <a:ln w="19050">
            <a:solidFill>
              <a:srgbClr val="800000"/>
            </a:solidFill>
            <a:prstDash val="dash"/>
            <a:miter lim="800000"/>
            <a:headEnd/>
            <a:tailEnd/>
          </a:ln>
        </p:spPr>
        <p:txBody>
          <a:bodyPr wrap="none" anchor="ctr"/>
          <a:lstStyle/>
          <a:p>
            <a:endParaRPr lang="en-GB"/>
          </a:p>
        </p:txBody>
      </p:sp>
      <p:sp>
        <p:nvSpPr>
          <p:cNvPr id="8" name="Line 41"/>
          <p:cNvSpPr>
            <a:spLocks noChangeShapeType="1"/>
          </p:cNvSpPr>
          <p:nvPr/>
        </p:nvSpPr>
        <p:spPr bwMode="auto">
          <a:xfrm flipV="1">
            <a:off x="1598614" y="4768849"/>
            <a:ext cx="1393586" cy="333375"/>
          </a:xfrm>
          <a:prstGeom prst="line">
            <a:avLst/>
          </a:prstGeom>
          <a:noFill/>
          <a:ln w="19050">
            <a:solidFill>
              <a:srgbClr val="800000"/>
            </a:solidFill>
            <a:prstDash val="dash"/>
            <a:round/>
            <a:headEnd/>
            <a:tailEnd/>
          </a:ln>
        </p:spPr>
        <p:txBody>
          <a:bodyPr/>
          <a:lstStyle/>
          <a:p>
            <a:endParaRPr lang="en-GB"/>
          </a:p>
        </p:txBody>
      </p:sp>
      <p:sp>
        <p:nvSpPr>
          <p:cNvPr id="9" name="Rectangle 82"/>
          <p:cNvSpPr>
            <a:spLocks noChangeArrowheads="1"/>
          </p:cNvSpPr>
          <p:nvPr/>
        </p:nvSpPr>
        <p:spPr bwMode="auto">
          <a:xfrm>
            <a:off x="2992199" y="2216150"/>
            <a:ext cx="5486400" cy="2552700"/>
          </a:xfrm>
          <a:prstGeom prst="rect">
            <a:avLst/>
          </a:prstGeom>
          <a:noFill/>
          <a:ln w="19050">
            <a:solidFill>
              <a:srgbClr val="800000"/>
            </a:solidFill>
            <a:prstDash val="dash"/>
            <a:miter lim="800000"/>
            <a:headEnd/>
            <a:tailEnd/>
          </a:ln>
        </p:spPr>
        <p:txBody>
          <a:bodyPr wrap="none" anchor="ctr"/>
          <a:lstStyle/>
          <a:p>
            <a:endParaRPr lang="en-GB"/>
          </a:p>
        </p:txBody>
      </p:sp>
      <p:sp>
        <p:nvSpPr>
          <p:cNvPr id="10" name="Line 40"/>
          <p:cNvSpPr>
            <a:spLocks noChangeShapeType="1"/>
          </p:cNvSpPr>
          <p:nvPr/>
        </p:nvSpPr>
        <p:spPr bwMode="auto">
          <a:xfrm flipV="1">
            <a:off x="1631949" y="2216149"/>
            <a:ext cx="1360249" cy="2735262"/>
          </a:xfrm>
          <a:prstGeom prst="line">
            <a:avLst/>
          </a:prstGeom>
          <a:noFill/>
          <a:ln w="19050">
            <a:solidFill>
              <a:srgbClr val="800000"/>
            </a:solidFill>
            <a:prstDash val="dash"/>
            <a:round/>
            <a:headEnd/>
            <a:tailEnd/>
          </a:ln>
        </p:spPr>
        <p:txBody>
          <a:bodyPr/>
          <a:lstStyle/>
          <a:p>
            <a:endParaRPr lang="en-GB"/>
          </a:p>
        </p:txBody>
      </p:sp>
      <p:pic>
        <p:nvPicPr>
          <p:cNvPr id="11" name="Picture 70" descr="membrane"/>
          <p:cNvPicPr>
            <a:picLocks noChangeAspect="1" noChangeArrowheads="1"/>
          </p:cNvPicPr>
          <p:nvPr/>
        </p:nvPicPr>
        <p:blipFill>
          <a:blip r:embed="rId3"/>
          <a:srcRect/>
          <a:stretch>
            <a:fillRect/>
          </a:stretch>
        </p:blipFill>
        <p:spPr bwMode="auto">
          <a:xfrm>
            <a:off x="3492647" y="3213100"/>
            <a:ext cx="4876800" cy="558800"/>
          </a:xfrm>
          <a:prstGeom prst="rect">
            <a:avLst/>
          </a:prstGeom>
          <a:noFill/>
          <a:ln w="9525">
            <a:noFill/>
            <a:miter lim="800000"/>
            <a:headEnd/>
            <a:tailEnd/>
          </a:ln>
        </p:spPr>
      </p:pic>
      <p:sp>
        <p:nvSpPr>
          <p:cNvPr id="3" name="Title 2"/>
          <p:cNvSpPr>
            <a:spLocks noGrp="1"/>
          </p:cNvSpPr>
          <p:nvPr>
            <p:ph type="title"/>
          </p:nvPr>
        </p:nvSpPr>
        <p:spPr/>
        <p:txBody>
          <a:bodyPr>
            <a:normAutofit fontScale="90000"/>
          </a:bodyPr>
          <a:lstStyle/>
          <a:p>
            <a:r>
              <a:rPr lang="en-US" dirty="0"/>
              <a:t>The actors: ions, membranes, channels</a:t>
            </a:r>
          </a:p>
        </p:txBody>
      </p:sp>
      <p:sp>
        <p:nvSpPr>
          <p:cNvPr id="4" name="TextBox 3"/>
          <p:cNvSpPr txBox="1"/>
          <p:nvPr/>
        </p:nvSpPr>
        <p:spPr>
          <a:xfrm>
            <a:off x="3592285" y="2323877"/>
            <a:ext cx="1404552" cy="646331"/>
          </a:xfrm>
          <a:prstGeom prst="rect">
            <a:avLst/>
          </a:prstGeom>
          <a:noFill/>
        </p:spPr>
        <p:txBody>
          <a:bodyPr wrap="none" rtlCol="0">
            <a:spAutoFit/>
          </a:bodyPr>
          <a:lstStyle/>
          <a:p>
            <a:r>
              <a:rPr lang="en-US" dirty="0"/>
              <a:t>Phospholipid</a:t>
            </a:r>
          </a:p>
          <a:p>
            <a:r>
              <a:rPr lang="en-US" dirty="0"/>
              <a:t>bilayer</a:t>
            </a:r>
          </a:p>
        </p:txBody>
      </p:sp>
      <p:sp>
        <p:nvSpPr>
          <p:cNvPr id="5" name="TextBox 4"/>
          <p:cNvSpPr txBox="1"/>
          <p:nvPr/>
        </p:nvSpPr>
        <p:spPr>
          <a:xfrm>
            <a:off x="7081915" y="2600876"/>
            <a:ext cx="1287532" cy="369332"/>
          </a:xfrm>
          <a:prstGeom prst="rect">
            <a:avLst/>
          </a:prstGeom>
          <a:noFill/>
        </p:spPr>
        <p:txBody>
          <a:bodyPr wrap="none" rtlCol="0">
            <a:spAutoFit/>
          </a:bodyPr>
          <a:lstStyle/>
          <a:p>
            <a:r>
              <a:rPr lang="en-US" dirty="0"/>
              <a:t>Outside cell</a:t>
            </a:r>
          </a:p>
        </p:txBody>
      </p:sp>
      <p:sp>
        <p:nvSpPr>
          <p:cNvPr id="20" name="TextBox 19"/>
          <p:cNvSpPr txBox="1"/>
          <p:nvPr/>
        </p:nvSpPr>
        <p:spPr>
          <a:xfrm>
            <a:off x="7167675" y="4024868"/>
            <a:ext cx="1116011" cy="369332"/>
          </a:xfrm>
          <a:prstGeom prst="rect">
            <a:avLst/>
          </a:prstGeom>
          <a:noFill/>
        </p:spPr>
        <p:txBody>
          <a:bodyPr wrap="none" rtlCol="0">
            <a:spAutoFit/>
          </a:bodyPr>
          <a:lstStyle/>
          <a:p>
            <a:r>
              <a:rPr lang="en-US" dirty="0"/>
              <a:t>Inside cell</a:t>
            </a:r>
          </a:p>
        </p:txBody>
      </p:sp>
      <p:pic>
        <p:nvPicPr>
          <p:cNvPr id="21" name="Picture 106" descr="k"/>
          <p:cNvPicPr>
            <a:picLocks noChangeAspect="1" noChangeArrowheads="1"/>
          </p:cNvPicPr>
          <p:nvPr/>
        </p:nvPicPr>
        <p:blipFill>
          <a:blip r:embed="rId4"/>
          <a:srcRect/>
          <a:stretch>
            <a:fillRect/>
          </a:stretch>
        </p:blipFill>
        <p:spPr bwMode="auto">
          <a:xfrm>
            <a:off x="6105944" y="4054743"/>
            <a:ext cx="439738" cy="354013"/>
          </a:xfrm>
          <a:prstGeom prst="rect">
            <a:avLst/>
          </a:prstGeom>
          <a:noFill/>
          <a:ln w="9525">
            <a:noFill/>
            <a:miter lim="800000"/>
            <a:headEnd/>
            <a:tailEnd/>
          </a:ln>
        </p:spPr>
      </p:pic>
      <p:pic>
        <p:nvPicPr>
          <p:cNvPr id="22" name="Picture 110" descr="cl"/>
          <p:cNvPicPr>
            <a:picLocks noChangeAspect="1" noChangeArrowheads="1"/>
          </p:cNvPicPr>
          <p:nvPr/>
        </p:nvPicPr>
        <p:blipFill>
          <a:blip r:embed="rId5"/>
          <a:srcRect/>
          <a:stretch>
            <a:fillRect/>
          </a:stretch>
        </p:blipFill>
        <p:spPr bwMode="auto">
          <a:xfrm>
            <a:off x="5397261" y="2600876"/>
            <a:ext cx="338138" cy="352425"/>
          </a:xfrm>
          <a:prstGeom prst="rect">
            <a:avLst/>
          </a:prstGeom>
          <a:noFill/>
          <a:ln w="9525">
            <a:noFill/>
            <a:miter lim="800000"/>
            <a:headEnd/>
            <a:tailEnd/>
          </a:ln>
        </p:spPr>
      </p:pic>
      <p:pic>
        <p:nvPicPr>
          <p:cNvPr id="23" name="Picture 106" descr="k"/>
          <p:cNvPicPr>
            <a:picLocks noChangeAspect="1" noChangeArrowheads="1"/>
          </p:cNvPicPr>
          <p:nvPr/>
        </p:nvPicPr>
        <p:blipFill>
          <a:blip r:embed="rId4"/>
          <a:srcRect/>
          <a:stretch>
            <a:fillRect/>
          </a:stretch>
        </p:blipFill>
        <p:spPr bwMode="auto">
          <a:xfrm>
            <a:off x="5491309" y="4024868"/>
            <a:ext cx="439738" cy="354013"/>
          </a:xfrm>
          <a:prstGeom prst="rect">
            <a:avLst/>
          </a:prstGeom>
          <a:noFill/>
          <a:ln w="9525">
            <a:noFill/>
            <a:miter lim="800000"/>
            <a:headEnd/>
            <a:tailEnd/>
          </a:ln>
        </p:spPr>
      </p:pic>
      <p:pic>
        <p:nvPicPr>
          <p:cNvPr id="24" name="Picture 110" descr="cl"/>
          <p:cNvPicPr>
            <a:picLocks noChangeAspect="1" noChangeArrowheads="1"/>
          </p:cNvPicPr>
          <p:nvPr/>
        </p:nvPicPr>
        <p:blipFill>
          <a:blip r:embed="rId5"/>
          <a:srcRect/>
          <a:stretch>
            <a:fillRect/>
          </a:stretch>
        </p:blipFill>
        <p:spPr bwMode="auto">
          <a:xfrm>
            <a:off x="6105944" y="2470829"/>
            <a:ext cx="338138" cy="352425"/>
          </a:xfrm>
          <a:prstGeom prst="rect">
            <a:avLst/>
          </a:prstGeom>
          <a:noFill/>
          <a:ln w="9525">
            <a:noFill/>
            <a:miter lim="800000"/>
            <a:headEnd/>
            <a:tailEnd/>
          </a:ln>
        </p:spPr>
      </p:pic>
      <p:pic>
        <p:nvPicPr>
          <p:cNvPr id="25" name="Picture 106" descr="k"/>
          <p:cNvPicPr>
            <a:picLocks noChangeAspect="1" noChangeArrowheads="1"/>
          </p:cNvPicPr>
          <p:nvPr/>
        </p:nvPicPr>
        <p:blipFill>
          <a:blip r:embed="rId4"/>
          <a:srcRect/>
          <a:stretch>
            <a:fillRect/>
          </a:stretch>
        </p:blipFill>
        <p:spPr bwMode="auto">
          <a:xfrm>
            <a:off x="5747691" y="2823254"/>
            <a:ext cx="439738" cy="354013"/>
          </a:xfrm>
          <a:prstGeom prst="rect">
            <a:avLst/>
          </a:prstGeom>
          <a:noFill/>
          <a:ln w="9525">
            <a:noFill/>
            <a:miter lim="800000"/>
            <a:headEnd/>
            <a:tailEnd/>
          </a:ln>
        </p:spPr>
      </p:pic>
      <p:sp>
        <p:nvSpPr>
          <p:cNvPr id="26" name="TextBox 25"/>
          <p:cNvSpPr txBox="1"/>
          <p:nvPr/>
        </p:nvSpPr>
        <p:spPr>
          <a:xfrm>
            <a:off x="5566330" y="2321835"/>
            <a:ext cx="575799" cy="369332"/>
          </a:xfrm>
          <a:prstGeom prst="rect">
            <a:avLst/>
          </a:prstGeom>
          <a:noFill/>
        </p:spPr>
        <p:txBody>
          <a:bodyPr wrap="none" rtlCol="0">
            <a:spAutoFit/>
          </a:bodyPr>
          <a:lstStyle/>
          <a:p>
            <a:r>
              <a:rPr lang="en-US" dirty="0"/>
              <a:t>Ions</a:t>
            </a:r>
          </a:p>
        </p:txBody>
      </p:sp>
      <p:pic>
        <p:nvPicPr>
          <p:cNvPr id="27" name="Picture 5" descr="gabaA"/>
          <p:cNvPicPr>
            <a:picLocks noChangeAspect="1" noChangeArrowheads="1"/>
          </p:cNvPicPr>
          <p:nvPr/>
        </p:nvPicPr>
        <p:blipFill>
          <a:blip r:embed="rId6"/>
          <a:srcRect/>
          <a:stretch>
            <a:fillRect/>
          </a:stretch>
        </p:blipFill>
        <p:spPr bwMode="auto">
          <a:xfrm>
            <a:off x="4407047" y="2832100"/>
            <a:ext cx="820738" cy="1130300"/>
          </a:xfrm>
          <a:prstGeom prst="rect">
            <a:avLst/>
          </a:prstGeom>
          <a:noFill/>
          <a:ln w="9525">
            <a:noFill/>
            <a:miter lim="800000"/>
            <a:headEnd/>
            <a:tailEnd/>
          </a:ln>
        </p:spPr>
      </p:pic>
      <p:sp>
        <p:nvSpPr>
          <p:cNvPr id="28" name="TextBox 27"/>
          <p:cNvSpPr txBox="1"/>
          <p:nvPr/>
        </p:nvSpPr>
        <p:spPr>
          <a:xfrm>
            <a:off x="3718762" y="4009549"/>
            <a:ext cx="1370888" cy="369332"/>
          </a:xfrm>
          <a:prstGeom prst="rect">
            <a:avLst/>
          </a:prstGeom>
          <a:noFill/>
        </p:spPr>
        <p:txBody>
          <a:bodyPr wrap="none" rtlCol="0">
            <a:spAutoFit/>
          </a:bodyPr>
          <a:lstStyle/>
          <a:p>
            <a:r>
              <a:rPr lang="en-US" dirty="0"/>
              <a:t>Ion channels</a:t>
            </a:r>
          </a:p>
        </p:txBody>
      </p:sp>
    </p:spTree>
    <p:extLst>
      <p:ext uri="{BB962C8B-B14F-4D97-AF65-F5344CB8AC3E}">
        <p14:creationId xmlns:p14="http://schemas.microsoft.com/office/powerpoint/2010/main" val="238166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2209800"/>
            <a:ext cx="4438588" cy="3228380"/>
          </a:xfrm>
          <a:prstGeom prst="rect">
            <a:avLst/>
          </a:prstGeom>
        </p:spPr>
      </p:pic>
      <p:sp>
        <p:nvSpPr>
          <p:cNvPr id="2" name="Title 1"/>
          <p:cNvSpPr>
            <a:spLocks noGrp="1"/>
          </p:cNvSpPr>
          <p:nvPr>
            <p:ph type="title"/>
          </p:nvPr>
        </p:nvSpPr>
        <p:spPr/>
        <p:txBody>
          <a:bodyPr>
            <a:normAutofit fontScale="90000"/>
          </a:bodyPr>
          <a:lstStyle/>
          <a:p>
            <a:r>
              <a:rPr lang="en-US" dirty="0"/>
              <a:t>Equivalent circuit models help us describe how neurons compute</a:t>
            </a:r>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169867"/>
            <a:ext cx="4495800" cy="3425885"/>
          </a:xfrm>
        </p:spPr>
      </p:pic>
      <p:cxnSp>
        <p:nvCxnSpPr>
          <p:cNvPr id="9" name="Straight Connector 8"/>
          <p:cNvCxnSpPr/>
          <p:nvPr/>
        </p:nvCxnSpPr>
        <p:spPr>
          <a:xfrm>
            <a:off x="3962400" y="3581400"/>
            <a:ext cx="609600" cy="0"/>
          </a:xfrm>
          <a:prstGeom prst="line">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18" descr="pyramidWithInhib"/>
          <p:cNvPicPr>
            <a:picLocks noChangeAspect="1" noChangeArrowheads="1"/>
          </p:cNvPicPr>
          <p:nvPr/>
        </p:nvPicPr>
        <p:blipFill>
          <a:blip r:embed="rId4"/>
          <a:srcRect/>
          <a:stretch>
            <a:fillRect/>
          </a:stretch>
        </p:blipFill>
        <p:spPr bwMode="auto">
          <a:xfrm>
            <a:off x="1371600" y="1752600"/>
            <a:ext cx="2044700" cy="4648200"/>
          </a:xfrm>
          <a:prstGeom prst="rect">
            <a:avLst/>
          </a:prstGeom>
          <a:noFill/>
          <a:ln w="9525">
            <a:noFill/>
            <a:miter lim="800000"/>
            <a:headEnd/>
            <a:tailEnd/>
          </a:ln>
        </p:spPr>
      </p:pic>
      <p:sp>
        <p:nvSpPr>
          <p:cNvPr id="5" name="TextBox 4"/>
          <p:cNvSpPr txBox="1"/>
          <p:nvPr/>
        </p:nvSpPr>
        <p:spPr>
          <a:xfrm>
            <a:off x="304800" y="2209800"/>
            <a:ext cx="1099275" cy="369332"/>
          </a:xfrm>
          <a:prstGeom prst="rect">
            <a:avLst/>
          </a:prstGeom>
          <a:noFill/>
        </p:spPr>
        <p:txBody>
          <a:bodyPr wrap="none" rtlCol="0">
            <a:spAutoFit/>
          </a:bodyPr>
          <a:lstStyle/>
          <a:p>
            <a:r>
              <a:rPr lang="en-US"/>
              <a:t>Dendrites</a:t>
            </a:r>
          </a:p>
        </p:txBody>
      </p:sp>
      <p:sp>
        <p:nvSpPr>
          <p:cNvPr id="10" name="TextBox 9"/>
          <p:cNvSpPr txBox="1"/>
          <p:nvPr/>
        </p:nvSpPr>
        <p:spPr>
          <a:xfrm>
            <a:off x="2317025" y="6067327"/>
            <a:ext cx="654731" cy="369332"/>
          </a:xfrm>
          <a:prstGeom prst="rect">
            <a:avLst/>
          </a:prstGeom>
          <a:noFill/>
        </p:spPr>
        <p:txBody>
          <a:bodyPr wrap="none" rtlCol="0">
            <a:spAutoFit/>
          </a:bodyPr>
          <a:lstStyle/>
          <a:p>
            <a:r>
              <a:rPr lang="en-US" dirty="0"/>
              <a:t>Axon</a:t>
            </a:r>
          </a:p>
        </p:txBody>
      </p:sp>
    </p:spTree>
    <p:extLst>
      <p:ext uri="{BB962C8B-B14F-4D97-AF65-F5344CB8AC3E}">
        <p14:creationId xmlns:p14="http://schemas.microsoft.com/office/powerpoint/2010/main" val="160194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28799" y="2286000"/>
            <a:ext cx="6535615" cy="2362200"/>
          </a:xfrm>
        </p:spPr>
      </p:pic>
      <p:sp>
        <p:nvSpPr>
          <p:cNvPr id="7" name="TextBox 6"/>
          <p:cNvSpPr txBox="1"/>
          <p:nvPr/>
        </p:nvSpPr>
        <p:spPr>
          <a:xfrm>
            <a:off x="2133600" y="2466201"/>
            <a:ext cx="1404552" cy="646331"/>
          </a:xfrm>
          <a:prstGeom prst="rect">
            <a:avLst/>
          </a:prstGeom>
          <a:noFill/>
        </p:spPr>
        <p:txBody>
          <a:bodyPr wrap="none" rtlCol="0">
            <a:spAutoFit/>
          </a:bodyPr>
          <a:lstStyle/>
          <a:p>
            <a:r>
              <a:rPr lang="en-US" dirty="0"/>
              <a:t>Phospholipid</a:t>
            </a:r>
          </a:p>
          <a:p>
            <a:r>
              <a:rPr lang="en-US" dirty="0"/>
              <a:t>bilayer</a:t>
            </a:r>
          </a:p>
        </p:txBody>
      </p:sp>
      <p:sp>
        <p:nvSpPr>
          <p:cNvPr id="8" name="TextBox 7"/>
          <p:cNvSpPr txBox="1"/>
          <p:nvPr/>
        </p:nvSpPr>
        <p:spPr>
          <a:xfrm>
            <a:off x="7323068" y="2600876"/>
            <a:ext cx="1287532" cy="369332"/>
          </a:xfrm>
          <a:prstGeom prst="rect">
            <a:avLst/>
          </a:prstGeom>
          <a:noFill/>
        </p:spPr>
        <p:txBody>
          <a:bodyPr wrap="none" rtlCol="0">
            <a:spAutoFit/>
          </a:bodyPr>
          <a:lstStyle/>
          <a:p>
            <a:r>
              <a:rPr lang="en-US" dirty="0"/>
              <a:t>Outside cell</a:t>
            </a:r>
          </a:p>
        </p:txBody>
      </p:sp>
      <p:sp>
        <p:nvSpPr>
          <p:cNvPr id="9" name="TextBox 8"/>
          <p:cNvSpPr txBox="1"/>
          <p:nvPr/>
        </p:nvSpPr>
        <p:spPr>
          <a:xfrm>
            <a:off x="7408828" y="4024868"/>
            <a:ext cx="1116011" cy="369332"/>
          </a:xfrm>
          <a:prstGeom prst="rect">
            <a:avLst/>
          </a:prstGeom>
          <a:noFill/>
        </p:spPr>
        <p:txBody>
          <a:bodyPr wrap="none" rtlCol="0">
            <a:spAutoFit/>
          </a:bodyPr>
          <a:lstStyle/>
          <a:p>
            <a:r>
              <a:rPr lang="en-US" dirty="0"/>
              <a:t>Inside cell</a:t>
            </a:r>
          </a:p>
        </p:txBody>
      </p:sp>
      <p:sp>
        <p:nvSpPr>
          <p:cNvPr id="10" name="TextBox 9"/>
          <p:cNvSpPr txBox="1"/>
          <p:nvPr/>
        </p:nvSpPr>
        <p:spPr>
          <a:xfrm>
            <a:off x="5562600" y="2513429"/>
            <a:ext cx="1370888" cy="369332"/>
          </a:xfrm>
          <a:prstGeom prst="rect">
            <a:avLst/>
          </a:prstGeom>
          <a:noFill/>
        </p:spPr>
        <p:txBody>
          <a:bodyPr wrap="none" rtlCol="0">
            <a:spAutoFit/>
          </a:bodyPr>
          <a:lstStyle/>
          <a:p>
            <a:r>
              <a:rPr lang="en-US" dirty="0"/>
              <a:t>Ion channels</a:t>
            </a:r>
          </a:p>
        </p:txBody>
      </p:sp>
      <p:sp>
        <p:nvSpPr>
          <p:cNvPr id="11" name="Title 1"/>
          <p:cNvSpPr txBox="1">
            <a:spLocks/>
          </p:cNvSpPr>
          <p:nvPr/>
        </p:nvSpPr>
        <p:spPr>
          <a:xfrm>
            <a:off x="609600" y="427038"/>
            <a:ext cx="822960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t>Equivalent circuit models help us describe how neurons compute</a:t>
            </a:r>
            <a:endParaRPr lang="en-US" dirty="0"/>
          </a:p>
        </p:txBody>
      </p:sp>
      <p:sp>
        <p:nvSpPr>
          <p:cNvPr id="12" name="TextBox 11"/>
          <p:cNvSpPr txBox="1"/>
          <p:nvPr/>
        </p:nvSpPr>
        <p:spPr>
          <a:xfrm>
            <a:off x="2895600" y="5257800"/>
            <a:ext cx="4814267" cy="369332"/>
          </a:xfrm>
          <a:prstGeom prst="rect">
            <a:avLst/>
          </a:prstGeom>
          <a:noFill/>
        </p:spPr>
        <p:txBody>
          <a:bodyPr wrap="none" rtlCol="0">
            <a:spAutoFit/>
          </a:bodyPr>
          <a:lstStyle/>
          <a:p>
            <a:r>
              <a:rPr lang="en-US" dirty="0"/>
              <a:t>Voltage / potential difference - ‘electric pressure’</a:t>
            </a:r>
          </a:p>
        </p:txBody>
      </p:sp>
      <p:sp>
        <p:nvSpPr>
          <p:cNvPr id="13" name="TextBox 12"/>
          <p:cNvSpPr txBox="1"/>
          <p:nvPr/>
        </p:nvSpPr>
        <p:spPr>
          <a:xfrm>
            <a:off x="2895600" y="5802868"/>
            <a:ext cx="3745513" cy="369332"/>
          </a:xfrm>
          <a:prstGeom prst="rect">
            <a:avLst/>
          </a:prstGeom>
          <a:noFill/>
        </p:spPr>
        <p:txBody>
          <a:bodyPr wrap="none" rtlCol="0">
            <a:spAutoFit/>
          </a:bodyPr>
          <a:lstStyle/>
          <a:p>
            <a:r>
              <a:rPr lang="en-US" dirty="0"/>
              <a:t>Current -  flow of charge per unit time</a:t>
            </a:r>
          </a:p>
        </p:txBody>
      </p:sp>
    </p:spTree>
    <p:extLst>
      <p:ext uri="{BB962C8B-B14F-4D97-AF65-F5344CB8AC3E}">
        <p14:creationId xmlns:p14="http://schemas.microsoft.com/office/powerpoint/2010/main" val="927906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RC circuits</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2000" y="1905000"/>
            <a:ext cx="2350666" cy="3200400"/>
          </a:xfrm>
        </p:spPr>
      </p:pic>
      <p:sp>
        <p:nvSpPr>
          <p:cNvPr id="8" name="Content Placeholder 3"/>
          <p:cNvSpPr>
            <a:spLocks noGrp="1"/>
          </p:cNvSpPr>
          <p:nvPr>
            <p:ph sz="half" idx="2"/>
          </p:nvPr>
        </p:nvSpPr>
        <p:spPr>
          <a:xfrm>
            <a:off x="3581400" y="1798637"/>
            <a:ext cx="5105400" cy="4525963"/>
          </a:xfrm>
        </p:spPr>
        <p:txBody>
          <a:bodyPr>
            <a:normAutofit fontScale="77500" lnSpcReduction="20000"/>
          </a:bodyPr>
          <a:lstStyle/>
          <a:p>
            <a:pPr marL="0" indent="0">
              <a:buNone/>
            </a:pPr>
            <a:r>
              <a:rPr lang="en-US" u="sng" dirty="0"/>
              <a:t>Some rules:</a:t>
            </a:r>
          </a:p>
          <a:p>
            <a:r>
              <a:rPr lang="en-US" dirty="0"/>
              <a:t>Across a wire the voltage doesn’t change</a:t>
            </a:r>
          </a:p>
          <a:p>
            <a:r>
              <a:rPr lang="en-US" dirty="0"/>
              <a:t>The current (flow of charge) into an element must equal the current flowing out</a:t>
            </a:r>
          </a:p>
          <a:p>
            <a:r>
              <a:rPr lang="en-US" dirty="0"/>
              <a:t>At a junction of wires the total current is zero (</a:t>
            </a:r>
            <a:r>
              <a:rPr lang="en-US" dirty="0" err="1"/>
              <a:t>Kirchoff’s</a:t>
            </a:r>
            <a:r>
              <a:rPr lang="en-US" dirty="0"/>
              <a:t> Current Law)</a:t>
            </a:r>
          </a:p>
          <a:p>
            <a:r>
              <a:rPr lang="en-US" dirty="0"/>
              <a:t>The voltage changes by a fixed amount across a battery (voltage source)</a:t>
            </a:r>
          </a:p>
          <a:p>
            <a:r>
              <a:rPr lang="en-US" dirty="0"/>
              <a:t>The voltage changes by a variable amount across a resistor according to Ohms law: V= IR (I = </a:t>
            </a:r>
            <a:r>
              <a:rPr lang="en-US" dirty="0" err="1"/>
              <a:t>gV</a:t>
            </a:r>
            <a:r>
              <a:rPr lang="en-US" dirty="0"/>
              <a:t>)</a:t>
            </a:r>
          </a:p>
          <a:p>
            <a:endParaRPr lang="en-US" dirty="0"/>
          </a:p>
        </p:txBody>
      </p:sp>
      <p:sp>
        <p:nvSpPr>
          <p:cNvPr id="9" name="TextBox 8"/>
          <p:cNvSpPr txBox="1"/>
          <p:nvPr/>
        </p:nvSpPr>
        <p:spPr>
          <a:xfrm>
            <a:off x="2133600" y="2927002"/>
            <a:ext cx="351378" cy="461665"/>
          </a:xfrm>
          <a:prstGeom prst="rect">
            <a:avLst/>
          </a:prstGeom>
          <a:noFill/>
        </p:spPr>
        <p:txBody>
          <a:bodyPr wrap="none" rtlCol="0">
            <a:spAutoFit/>
          </a:bodyPr>
          <a:lstStyle/>
          <a:p>
            <a:r>
              <a:rPr lang="en-US" sz="2400" dirty="0"/>
              <a:t>R</a:t>
            </a:r>
          </a:p>
        </p:txBody>
      </p:sp>
      <p:sp>
        <p:nvSpPr>
          <p:cNvPr id="10" name="TextBox 9"/>
          <p:cNvSpPr txBox="1"/>
          <p:nvPr/>
        </p:nvSpPr>
        <p:spPr>
          <a:xfrm>
            <a:off x="2133600" y="3632348"/>
            <a:ext cx="335348" cy="461665"/>
          </a:xfrm>
          <a:prstGeom prst="rect">
            <a:avLst/>
          </a:prstGeom>
          <a:noFill/>
        </p:spPr>
        <p:txBody>
          <a:bodyPr wrap="none" rtlCol="0">
            <a:spAutoFit/>
          </a:bodyPr>
          <a:lstStyle/>
          <a:p>
            <a:r>
              <a:rPr lang="en-US" sz="2400" dirty="0"/>
              <a:t>E</a:t>
            </a:r>
          </a:p>
        </p:txBody>
      </p:sp>
      <p:sp>
        <p:nvSpPr>
          <p:cNvPr id="11" name="TextBox 10"/>
          <p:cNvSpPr txBox="1"/>
          <p:nvPr/>
        </p:nvSpPr>
        <p:spPr>
          <a:xfrm>
            <a:off x="281511" y="3274367"/>
            <a:ext cx="348172" cy="461665"/>
          </a:xfrm>
          <a:prstGeom prst="rect">
            <a:avLst/>
          </a:prstGeom>
          <a:noFill/>
        </p:spPr>
        <p:txBody>
          <a:bodyPr wrap="none" rtlCol="0">
            <a:spAutoFit/>
          </a:bodyPr>
          <a:lstStyle/>
          <a:p>
            <a:r>
              <a:rPr lang="en-US" sz="2400" dirty="0"/>
              <a:t>C</a:t>
            </a:r>
          </a:p>
        </p:txBody>
      </p:sp>
      <p:sp>
        <p:nvSpPr>
          <p:cNvPr id="12" name="TextBox 11"/>
          <p:cNvSpPr txBox="1"/>
          <p:nvPr/>
        </p:nvSpPr>
        <p:spPr>
          <a:xfrm>
            <a:off x="1958769" y="1461666"/>
            <a:ext cx="518604" cy="461665"/>
          </a:xfrm>
          <a:prstGeom prst="rect">
            <a:avLst/>
          </a:prstGeom>
          <a:noFill/>
        </p:spPr>
        <p:txBody>
          <a:bodyPr wrap="none" rtlCol="0">
            <a:spAutoFit/>
          </a:bodyPr>
          <a:lstStyle/>
          <a:p>
            <a:r>
              <a:rPr lang="en-US" sz="2400" dirty="0" err="1"/>
              <a:t>I</a:t>
            </a:r>
            <a:r>
              <a:rPr lang="en-US" sz="2400" baseline="-25000" dirty="0" err="1"/>
              <a:t>ext</a:t>
            </a:r>
            <a:endParaRPr lang="en-US" sz="2400" baseline="-25000" dirty="0"/>
          </a:p>
        </p:txBody>
      </p:sp>
      <p:cxnSp>
        <p:nvCxnSpPr>
          <p:cNvPr id="22" name="Straight Arrow Connector 21"/>
          <p:cNvCxnSpPr/>
          <p:nvPr/>
        </p:nvCxnSpPr>
        <p:spPr>
          <a:xfrm>
            <a:off x="1752600" y="1905000"/>
            <a:ext cx="0" cy="381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026698" y="2514600"/>
            <a:ext cx="259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1493298" y="2514600"/>
            <a:ext cx="259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22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69388" y="1365526"/>
            <a:ext cx="5279170" cy="2096065"/>
          </a:xfrm>
        </p:spPr>
      </p:pic>
      <p:sp>
        <p:nvSpPr>
          <p:cNvPr id="2" name="Title 1"/>
          <p:cNvSpPr>
            <a:spLocks noGrp="1"/>
          </p:cNvSpPr>
          <p:nvPr>
            <p:ph type="title"/>
          </p:nvPr>
        </p:nvSpPr>
        <p:spPr>
          <a:xfrm>
            <a:off x="30480" y="228600"/>
            <a:ext cx="9144000" cy="1143000"/>
          </a:xfrm>
        </p:spPr>
        <p:txBody>
          <a:bodyPr>
            <a:normAutofit/>
          </a:bodyPr>
          <a:lstStyle/>
          <a:p>
            <a:r>
              <a:rPr lang="en-US" sz="2800" dirty="0"/>
              <a:t>Modeling the membrane as an RC circuit (no channels yet)</a:t>
            </a:r>
          </a:p>
        </p:txBody>
      </p:sp>
      <p:sp>
        <p:nvSpPr>
          <p:cNvPr id="6" name="TextBox 5"/>
          <p:cNvSpPr txBox="1"/>
          <p:nvPr/>
        </p:nvSpPr>
        <p:spPr>
          <a:xfrm>
            <a:off x="5410200" y="2209800"/>
            <a:ext cx="351378" cy="461665"/>
          </a:xfrm>
          <a:prstGeom prst="rect">
            <a:avLst/>
          </a:prstGeom>
          <a:noFill/>
        </p:spPr>
        <p:txBody>
          <a:bodyPr wrap="none" rtlCol="0">
            <a:spAutoFit/>
          </a:bodyPr>
          <a:lstStyle/>
          <a:p>
            <a:r>
              <a:rPr lang="en-US" sz="2400" dirty="0"/>
              <a:t>R</a:t>
            </a:r>
          </a:p>
        </p:txBody>
      </p:sp>
      <p:sp>
        <p:nvSpPr>
          <p:cNvPr id="7" name="TextBox 6"/>
          <p:cNvSpPr txBox="1"/>
          <p:nvPr/>
        </p:nvSpPr>
        <p:spPr>
          <a:xfrm>
            <a:off x="3780378" y="2209800"/>
            <a:ext cx="348172" cy="461665"/>
          </a:xfrm>
          <a:prstGeom prst="rect">
            <a:avLst/>
          </a:prstGeom>
          <a:noFill/>
        </p:spPr>
        <p:txBody>
          <a:bodyPr wrap="none" rtlCol="0">
            <a:spAutoFit/>
          </a:bodyPr>
          <a:lstStyle/>
          <a:p>
            <a:r>
              <a:rPr lang="en-US" sz="2400" dirty="0"/>
              <a:t>C</a:t>
            </a:r>
          </a:p>
        </p:txBody>
      </p:sp>
      <mc:AlternateContent xmlns:mc="http://schemas.openxmlformats.org/markup-compatibility/2006" xmlns:a14="http://schemas.microsoft.com/office/drawing/2010/main">
        <mc:Choice Requires="a14">
          <p:sp>
            <p:nvSpPr>
              <p:cNvPr id="3" name="TextBox 2"/>
              <p:cNvSpPr txBox="1"/>
              <p:nvPr/>
            </p:nvSpPr>
            <p:spPr>
              <a:xfrm>
                <a:off x="4286363" y="3735263"/>
                <a:ext cx="1782222" cy="2706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𝐼</m:t>
                          </m:r>
                        </m:e>
                        <m:sub>
                          <m:r>
                            <a:rPr lang="en-US" i="1">
                              <a:latin typeface="Cambria Math" charset="0"/>
                            </a:rPr>
                            <m:t>𝑒𝑥𝑡</m:t>
                          </m:r>
                        </m:sub>
                      </m:sSub>
                      <m:r>
                        <a:rPr lang="en-US" b="0" i="1" smtClean="0">
                          <a:latin typeface="Cambria Math" charset="0"/>
                        </a:rPr>
                        <m:t>=</m:t>
                      </m:r>
                      <m:r>
                        <a:rPr lang="en-US" i="1">
                          <a:latin typeface="Cambria Math" charset="0"/>
                        </a:rPr>
                        <m:t>𝐼</m:t>
                      </m:r>
                      <m:r>
                        <a:rPr lang="en-US" i="1" baseline="-25000">
                          <a:latin typeface="Cambria Math" charset="0"/>
                        </a:rPr>
                        <m:t>𝑅</m:t>
                      </m:r>
                      <m:r>
                        <a:rPr lang="en-US" i="1">
                          <a:latin typeface="Cambria Math" charset="0"/>
                        </a:rPr>
                        <m:t>+</m:t>
                      </m:r>
                      <m:sSub>
                        <m:sSubPr>
                          <m:ctrlPr>
                            <a:rPr lang="en-US" i="1" smtClean="0">
                              <a:latin typeface="Cambria Math" panose="02040503050406030204" pitchFamily="18" charset="0"/>
                            </a:rPr>
                          </m:ctrlPr>
                        </m:sSubPr>
                        <m:e>
                          <m:r>
                            <a:rPr lang="en-US" b="0" i="1" smtClean="0">
                              <a:latin typeface="Cambria Math" charset="0"/>
                            </a:rPr>
                            <m:t>𝐼</m:t>
                          </m:r>
                        </m:e>
                        <m:sub>
                          <m:r>
                            <a:rPr lang="en-US" b="0" i="1" smtClean="0">
                              <a:latin typeface="Cambria Math" charset="0"/>
                            </a:rPr>
                            <m:t>𝐶</m:t>
                          </m:r>
                        </m:sub>
                      </m:sSub>
                    </m:oMath>
                  </m:oMathPara>
                </a14:m>
                <a:endParaRPr lang="en-US" baseline="-25000" dirty="0"/>
              </a:p>
            </p:txBody>
          </p:sp>
        </mc:Choice>
        <mc:Fallback xmlns="">
          <p:sp>
            <p:nvSpPr>
              <p:cNvPr id="3" name="TextBox 2"/>
              <p:cNvSpPr txBox="1">
                <a:spLocks noRot="1" noChangeAspect="1" noMove="1" noResize="1" noEditPoints="1" noAdjustHandles="1" noChangeArrowheads="1" noChangeShapeType="1" noTextEdit="1"/>
              </p:cNvSpPr>
              <p:nvPr/>
            </p:nvSpPr>
            <p:spPr>
              <a:xfrm>
                <a:off x="4286363" y="3735263"/>
                <a:ext cx="1782222" cy="270652"/>
              </a:xfrm>
              <a:prstGeom prst="rect">
                <a:avLst/>
              </a:prstGeom>
              <a:blipFill rotWithShape="0">
                <a:blip r:embed="rId3"/>
                <a:stretch>
                  <a:fillRect b="-20455"/>
                </a:stretch>
              </a:blipFill>
            </p:spPr>
            <p:txBody>
              <a:bodyPr/>
              <a:lstStyle/>
              <a:p>
                <a:r>
                  <a:rPr lang="en-US">
                    <a:noFill/>
                  </a:rPr>
                  <a:t> </a:t>
                </a:r>
              </a:p>
            </p:txBody>
          </p:sp>
        </mc:Fallback>
      </mc:AlternateContent>
      <p:sp>
        <p:nvSpPr>
          <p:cNvPr id="12" name="TextBox 11"/>
          <p:cNvSpPr txBox="1"/>
          <p:nvPr/>
        </p:nvSpPr>
        <p:spPr>
          <a:xfrm>
            <a:off x="2364440" y="1589545"/>
            <a:ext cx="1287532" cy="369332"/>
          </a:xfrm>
          <a:prstGeom prst="rect">
            <a:avLst/>
          </a:prstGeom>
          <a:noFill/>
        </p:spPr>
        <p:txBody>
          <a:bodyPr wrap="none" rtlCol="0">
            <a:spAutoFit/>
          </a:bodyPr>
          <a:lstStyle/>
          <a:p>
            <a:r>
              <a:rPr lang="en-US" dirty="0"/>
              <a:t>Outside cell</a:t>
            </a:r>
          </a:p>
        </p:txBody>
      </p:sp>
      <p:sp>
        <p:nvSpPr>
          <p:cNvPr id="13" name="TextBox 12"/>
          <p:cNvSpPr txBox="1"/>
          <p:nvPr/>
        </p:nvSpPr>
        <p:spPr>
          <a:xfrm>
            <a:off x="2362200" y="2819400"/>
            <a:ext cx="1116011" cy="369332"/>
          </a:xfrm>
          <a:prstGeom prst="rect">
            <a:avLst/>
          </a:prstGeom>
          <a:noFill/>
        </p:spPr>
        <p:txBody>
          <a:bodyPr wrap="none" rtlCol="0">
            <a:spAutoFit/>
          </a:bodyPr>
          <a:lstStyle/>
          <a:p>
            <a:r>
              <a:rPr lang="en-US" dirty="0"/>
              <a:t>Inside cell</a:t>
            </a:r>
          </a:p>
        </p:txBody>
      </p:sp>
      <p:sp>
        <p:nvSpPr>
          <p:cNvPr id="14" name="TextBox 13"/>
          <p:cNvSpPr txBox="1"/>
          <p:nvPr/>
        </p:nvSpPr>
        <p:spPr>
          <a:xfrm>
            <a:off x="2112229" y="3694708"/>
            <a:ext cx="2245358" cy="369332"/>
          </a:xfrm>
          <a:prstGeom prst="rect">
            <a:avLst/>
          </a:prstGeom>
          <a:noFill/>
        </p:spPr>
        <p:txBody>
          <a:bodyPr wrap="none" rtlCol="0">
            <a:spAutoFit/>
          </a:bodyPr>
          <a:lstStyle/>
          <a:p>
            <a:r>
              <a:rPr lang="en-US" dirty="0" err="1"/>
              <a:t>Kirchoff’s</a:t>
            </a:r>
            <a:r>
              <a:rPr lang="en-US" dirty="0"/>
              <a:t> current law:</a:t>
            </a:r>
          </a:p>
        </p:txBody>
      </p:sp>
      <p:sp>
        <p:nvSpPr>
          <p:cNvPr id="19" name="TextBox 18"/>
          <p:cNvSpPr txBox="1"/>
          <p:nvPr/>
        </p:nvSpPr>
        <p:spPr>
          <a:xfrm>
            <a:off x="2133600" y="4202668"/>
            <a:ext cx="1219116" cy="369332"/>
          </a:xfrm>
          <a:prstGeom prst="rect">
            <a:avLst/>
          </a:prstGeom>
          <a:noFill/>
        </p:spPr>
        <p:txBody>
          <a:bodyPr wrap="none" rtlCol="0">
            <a:spAutoFit/>
          </a:bodyPr>
          <a:lstStyle/>
          <a:p>
            <a:r>
              <a:rPr lang="en-US" dirty="0"/>
              <a:t>Ohm’s law:</a:t>
            </a:r>
          </a:p>
        </p:txBody>
      </p:sp>
      <mc:AlternateContent xmlns:mc="http://schemas.openxmlformats.org/markup-compatibility/2006" xmlns:a14="http://schemas.microsoft.com/office/drawing/2010/main">
        <mc:Choice Requires="a14">
          <p:sp>
            <p:nvSpPr>
              <p:cNvPr id="20" name="TextBox 19"/>
              <p:cNvSpPr txBox="1"/>
              <p:nvPr/>
            </p:nvSpPr>
            <p:spPr>
              <a:xfrm>
                <a:off x="4495800" y="4295001"/>
                <a:ext cx="7482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𝑉</m:t>
                      </m:r>
                      <m:r>
                        <a:rPr lang="en-US" b="0" i="1" smtClean="0">
                          <a:latin typeface="Cambria Math" charset="0"/>
                        </a:rPr>
                        <m:t>=</m:t>
                      </m:r>
                      <m:r>
                        <a:rPr lang="en-US" b="0" i="1" smtClean="0">
                          <a:latin typeface="Cambria Math" charset="0"/>
                        </a:rPr>
                        <m:t>𝐼𝑅</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4495800" y="4295001"/>
                <a:ext cx="748218" cy="276999"/>
              </a:xfrm>
              <a:prstGeom prst="rect">
                <a:avLst/>
              </a:prstGeom>
              <a:blipFill rotWithShape="0">
                <a:blip r:embed="rId4"/>
                <a:stretch>
                  <a:fillRect l="-7377" r="-4918" b="-8889"/>
                </a:stretch>
              </a:blipFill>
            </p:spPr>
            <p:txBody>
              <a:bodyPr/>
              <a:lstStyle/>
              <a:p>
                <a:r>
                  <a:rPr lang="en-US">
                    <a:noFill/>
                  </a:rPr>
                  <a:t> </a:t>
                </a:r>
              </a:p>
            </p:txBody>
          </p:sp>
        </mc:Fallback>
      </mc:AlternateContent>
      <p:sp>
        <p:nvSpPr>
          <p:cNvPr id="21" name="TextBox 20"/>
          <p:cNvSpPr txBox="1"/>
          <p:nvPr/>
        </p:nvSpPr>
        <p:spPr>
          <a:xfrm>
            <a:off x="2133600" y="4736068"/>
            <a:ext cx="1384161" cy="369332"/>
          </a:xfrm>
          <a:prstGeom prst="rect">
            <a:avLst/>
          </a:prstGeom>
          <a:noFill/>
        </p:spPr>
        <p:txBody>
          <a:bodyPr wrap="none" rtlCol="0">
            <a:spAutoFit/>
          </a:bodyPr>
          <a:lstStyle/>
          <a:p>
            <a:r>
              <a:rPr lang="en-US" dirty="0"/>
              <a:t>Capacitance:</a:t>
            </a:r>
          </a:p>
        </p:txBody>
      </p:sp>
      <mc:AlternateContent xmlns:mc="http://schemas.openxmlformats.org/markup-compatibility/2006" xmlns:a14="http://schemas.microsoft.com/office/drawing/2010/main">
        <mc:Choice Requires="a14">
          <p:sp>
            <p:nvSpPr>
              <p:cNvPr id="22" name="TextBox 21"/>
              <p:cNvSpPr txBox="1"/>
              <p:nvPr/>
            </p:nvSpPr>
            <p:spPr>
              <a:xfrm>
                <a:off x="4495800" y="4800600"/>
                <a:ext cx="7757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𝑞</m:t>
                      </m:r>
                      <m:r>
                        <a:rPr lang="en-US" b="0" i="1" smtClean="0">
                          <a:latin typeface="Cambria Math" charset="0"/>
                        </a:rPr>
                        <m:t>=</m:t>
                      </m:r>
                      <m:r>
                        <a:rPr lang="en-US" b="0" i="1" smtClean="0">
                          <a:latin typeface="Cambria Math" charset="0"/>
                        </a:rPr>
                        <m:t>𝐶𝑉</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4495800" y="4800600"/>
                <a:ext cx="775725" cy="276999"/>
              </a:xfrm>
              <a:prstGeom prst="rect">
                <a:avLst/>
              </a:prstGeom>
              <a:blipFill rotWithShape="0">
                <a:blip r:embed="rId5"/>
                <a:stretch>
                  <a:fillRect l="-7087" r="-6299"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495800" y="5285601"/>
                <a:ext cx="1015021"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r>
                        <a:rPr lang="en-US" b="0" i="1" baseline="-25000" smtClean="0">
                          <a:latin typeface="Cambria Math" charset="0"/>
                        </a:rPr>
                        <m:t>𝐶</m:t>
                      </m:r>
                      <m:r>
                        <a:rPr lang="en-US" b="0" i="1" smtClean="0">
                          <a:latin typeface="Cambria Math" charset="0"/>
                        </a:rPr>
                        <m:t>=</m:t>
                      </m:r>
                      <m:r>
                        <a:rPr lang="en-US" b="0" i="1" smtClean="0">
                          <a:latin typeface="Cambria Math" charset="0"/>
                        </a:rPr>
                        <m:t>𝐶</m:t>
                      </m:r>
                      <m:f>
                        <m:fPr>
                          <m:ctrlPr>
                            <a:rPr lang="bg-BG" b="0" i="1" smtClean="0">
                              <a:latin typeface="Cambria Math" panose="02040503050406030204" pitchFamily="18" charset="0"/>
                            </a:rPr>
                          </m:ctrlPr>
                        </m:fPr>
                        <m:num>
                          <m:r>
                            <a:rPr lang="en-US" b="0" i="1" smtClean="0">
                              <a:latin typeface="Cambria Math" charset="0"/>
                            </a:rPr>
                            <m:t>𝑑𝑉</m:t>
                          </m:r>
                        </m:num>
                        <m:den>
                          <m:r>
                            <a:rPr lang="en-US" b="0" i="1" smtClean="0">
                              <a:latin typeface="Cambria Math" charset="0"/>
                            </a:rPr>
                            <m:t>𝑑𝑡</m:t>
                          </m:r>
                        </m:den>
                      </m:f>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4495800" y="5285601"/>
                <a:ext cx="1015021" cy="52591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508863" y="6123592"/>
                <a:ext cx="1802416"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m:t>
                      </m:r>
                      <m:f>
                        <m:fPr>
                          <m:ctrlPr>
                            <a:rPr lang="bg-BG" b="0" i="1" smtClean="0">
                              <a:latin typeface="Cambria Math" panose="02040503050406030204" pitchFamily="18" charset="0"/>
                            </a:rPr>
                          </m:ctrlPr>
                        </m:fPr>
                        <m:num>
                          <m:r>
                            <a:rPr lang="en-US" b="0" i="1" smtClean="0">
                              <a:latin typeface="Cambria Math" charset="0"/>
                            </a:rPr>
                            <m:t>𝑑𝑉</m:t>
                          </m:r>
                        </m:num>
                        <m:den>
                          <m:r>
                            <a:rPr lang="en-US" b="0" i="1" smtClean="0">
                              <a:latin typeface="Cambria Math" charset="0"/>
                            </a:rPr>
                            <m:t>𝑑𝑡</m:t>
                          </m:r>
                        </m:den>
                      </m:f>
                      <m:r>
                        <a:rPr lang="en-US" b="0" i="1" smtClean="0">
                          <a:latin typeface="Cambria Math" charset="0"/>
                        </a:rPr>
                        <m:t>=−</m:t>
                      </m:r>
                      <m:f>
                        <m:fPr>
                          <m:ctrlPr>
                            <a:rPr lang="bg-BG" b="0" i="1" smtClean="0">
                              <a:latin typeface="Cambria Math" panose="02040503050406030204" pitchFamily="18" charset="0"/>
                            </a:rPr>
                          </m:ctrlPr>
                        </m:fPr>
                        <m:num>
                          <m:r>
                            <a:rPr lang="en-US" b="0" i="1" smtClean="0">
                              <a:latin typeface="Cambria Math" charset="0"/>
                            </a:rPr>
                            <m:t>𝑉</m:t>
                          </m:r>
                        </m:num>
                        <m:den>
                          <m:r>
                            <a:rPr lang="en-US" b="0" i="1" smtClean="0">
                              <a:latin typeface="Cambria Math" charset="0"/>
                            </a:rPr>
                            <m:t>𝑅</m:t>
                          </m:r>
                        </m:den>
                      </m:f>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𝐼</m:t>
                          </m:r>
                        </m:e>
                        <m:sub>
                          <m:r>
                            <a:rPr lang="en-US" b="0" i="1" smtClean="0">
                              <a:latin typeface="Cambria Math" charset="0"/>
                            </a:rPr>
                            <m:t>𝑒𝑥𝑡</m:t>
                          </m:r>
                        </m:sub>
                      </m:sSub>
                    </m:oMath>
                  </m:oMathPara>
                </a14:m>
                <a:endParaRPr lang="en-US" baseline="-250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508863" y="6123592"/>
                <a:ext cx="1802416" cy="525913"/>
              </a:xfrm>
              <a:prstGeom prst="rect">
                <a:avLst/>
              </a:prstGeom>
              <a:blipFill rotWithShape="0">
                <a:blip r:embed="rId7"/>
                <a:stretch>
                  <a:fillRect/>
                </a:stretch>
              </a:blipFill>
            </p:spPr>
            <p:txBody>
              <a:bodyPr/>
              <a:lstStyle/>
              <a:p>
                <a:r>
                  <a:rPr lang="en-US">
                    <a:noFill/>
                  </a:rPr>
                  <a:t> </a:t>
                </a:r>
              </a:p>
            </p:txBody>
          </p:sp>
        </mc:Fallback>
      </mc:AlternateContent>
      <p:sp>
        <p:nvSpPr>
          <p:cNvPr id="25" name="Right Brace 24"/>
          <p:cNvSpPr/>
          <p:nvPr/>
        </p:nvSpPr>
        <p:spPr>
          <a:xfrm>
            <a:off x="5964970" y="1589545"/>
            <a:ext cx="207230" cy="1687055"/>
          </a:xfrm>
          <a:prstGeom prst="rightBrace">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nvSpPr>
        <p:spPr>
          <a:xfrm>
            <a:off x="6278022" y="2209800"/>
            <a:ext cx="502061" cy="461665"/>
          </a:xfrm>
          <a:prstGeom prst="rect">
            <a:avLst/>
          </a:prstGeom>
          <a:noFill/>
        </p:spPr>
        <p:txBody>
          <a:bodyPr wrap="none" rtlCol="0">
            <a:spAutoFit/>
          </a:bodyPr>
          <a:lstStyle/>
          <a:p>
            <a:r>
              <a:rPr lang="en-US" sz="2400" dirty="0"/>
              <a:t>V?</a:t>
            </a:r>
          </a:p>
        </p:txBody>
      </p:sp>
      <mc:AlternateContent xmlns:mc="http://schemas.openxmlformats.org/markup-compatibility/2006" xmlns:a14="http://schemas.microsoft.com/office/drawing/2010/main">
        <mc:Choice Requires="a14">
          <p:sp>
            <p:nvSpPr>
              <p:cNvPr id="27" name="TextBox 26"/>
              <p:cNvSpPr txBox="1"/>
              <p:nvPr/>
            </p:nvSpPr>
            <p:spPr>
              <a:xfrm>
                <a:off x="6068585" y="4648200"/>
                <a:ext cx="1141723"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charset="0"/>
                        </a:rPr>
                        <m:t> </m:t>
                      </m:r>
                      <m:f>
                        <m:fPr>
                          <m:ctrlPr>
                            <a:rPr lang="bg-BG" b="0" i="1" smtClean="0">
                              <a:latin typeface="Cambria Math" panose="02040503050406030204" pitchFamily="18" charset="0"/>
                            </a:rPr>
                          </m:ctrlPr>
                        </m:fPr>
                        <m:num>
                          <m:r>
                            <a:rPr lang="en-US" b="0" i="1" smtClean="0">
                              <a:latin typeface="Cambria Math" charset="0"/>
                            </a:rPr>
                            <m:t>𝑑𝑞</m:t>
                          </m:r>
                        </m:num>
                        <m:den>
                          <m:r>
                            <a:rPr lang="en-US" b="0" i="1" smtClean="0">
                              <a:latin typeface="Cambria Math" charset="0"/>
                            </a:rPr>
                            <m:t>𝑑𝑡</m:t>
                          </m:r>
                        </m:den>
                      </m:f>
                      <m:r>
                        <a:rPr lang="en-US" b="0" i="1" smtClean="0">
                          <a:latin typeface="Cambria Math" charset="0"/>
                        </a:rPr>
                        <m:t>=</m:t>
                      </m:r>
                      <m:r>
                        <a:rPr lang="en-US" b="0" i="1" smtClean="0">
                          <a:latin typeface="Cambria Math" charset="0"/>
                        </a:rPr>
                        <m:t>𝐶</m:t>
                      </m:r>
                      <m:f>
                        <m:fPr>
                          <m:ctrlPr>
                            <a:rPr lang="bg-BG" i="1">
                              <a:latin typeface="Cambria Math" panose="02040503050406030204" pitchFamily="18" charset="0"/>
                            </a:rPr>
                          </m:ctrlPr>
                        </m:fPr>
                        <m:num>
                          <m:r>
                            <a:rPr lang="en-US" i="1">
                              <a:latin typeface="Cambria Math" charset="0"/>
                            </a:rPr>
                            <m:t>𝑑𝑉</m:t>
                          </m:r>
                        </m:num>
                        <m:den>
                          <m:r>
                            <a:rPr lang="en-US" i="1">
                              <a:latin typeface="Cambria Math" charset="0"/>
                            </a:rPr>
                            <m:t>𝑑𝑡</m:t>
                          </m:r>
                        </m:den>
                      </m:f>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6068585" y="4648200"/>
                <a:ext cx="1141723" cy="525913"/>
              </a:xfrm>
              <a:prstGeom prst="rect">
                <a:avLst/>
              </a:prstGeom>
              <a:blipFill rotWithShape="0">
                <a:blip r:embed="rId8"/>
                <a:stretch>
                  <a:fillRect/>
                </a:stretch>
              </a:blipFill>
            </p:spPr>
            <p:txBody>
              <a:bodyPr/>
              <a:lstStyle/>
              <a:p>
                <a:r>
                  <a:rPr lang="en-US">
                    <a:noFill/>
                  </a:rPr>
                  <a:t> </a:t>
                </a:r>
              </a:p>
            </p:txBody>
          </p:sp>
        </mc:Fallback>
      </mc:AlternateContent>
      <p:cxnSp>
        <p:nvCxnSpPr>
          <p:cNvPr id="28" name="Straight Arrow Connector 27"/>
          <p:cNvCxnSpPr/>
          <p:nvPr/>
        </p:nvCxnSpPr>
        <p:spPr>
          <a:xfrm>
            <a:off x="4495800" y="1219200"/>
            <a:ext cx="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747486" y="1790135"/>
            <a:ext cx="25930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4236498" y="1790135"/>
            <a:ext cx="25930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p:cNvSpPr/>
              <p:nvPr/>
            </p:nvSpPr>
            <p:spPr>
              <a:xfrm>
                <a:off x="4708973" y="1764200"/>
                <a:ext cx="37426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FF0000"/>
                          </a:solidFill>
                          <a:latin typeface="Cambria Math" charset="0"/>
                        </a:rPr>
                        <m:t>𝐼</m:t>
                      </m:r>
                      <m:r>
                        <a:rPr lang="en-US" sz="1400" i="1" baseline="-25000">
                          <a:solidFill>
                            <a:srgbClr val="FF0000"/>
                          </a:solidFill>
                          <a:latin typeface="Cambria Math" charset="0"/>
                        </a:rPr>
                        <m:t>𝑅</m:t>
                      </m:r>
                    </m:oMath>
                  </m:oMathPara>
                </a14:m>
                <a:endParaRPr lang="en-US" sz="1400"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4708973" y="1764200"/>
                <a:ext cx="374269" cy="307777"/>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4243747" y="1769986"/>
                <a:ext cx="37209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FF0000"/>
                          </a:solidFill>
                          <a:latin typeface="Cambria Math" charset="0"/>
                        </a:rPr>
                        <m:t>𝐼</m:t>
                      </m:r>
                      <m:r>
                        <a:rPr lang="en-US" sz="1400" b="0" i="1" baseline="-25000" smtClean="0">
                          <a:solidFill>
                            <a:srgbClr val="FF0000"/>
                          </a:solidFill>
                          <a:latin typeface="Cambria Math" charset="0"/>
                        </a:rPr>
                        <m:t>𝐶</m:t>
                      </m:r>
                    </m:oMath>
                  </m:oMathPara>
                </a14:m>
                <a:endParaRPr lang="en-US" sz="1400" dirty="0">
                  <a:solidFill>
                    <a:srgbClr val="FF0000"/>
                  </a:solidFill>
                </a:endParaRPr>
              </a:p>
            </p:txBody>
          </p:sp>
        </mc:Choice>
        <mc:Fallback xmlns="">
          <p:sp>
            <p:nvSpPr>
              <p:cNvPr id="31" name="Rectangle 30"/>
              <p:cNvSpPr>
                <a:spLocks noRot="1" noChangeAspect="1" noMove="1" noResize="1" noEditPoints="1" noAdjustHandles="1" noChangeArrowheads="1" noChangeShapeType="1" noTextEdit="1"/>
              </p:cNvSpPr>
              <p:nvPr/>
            </p:nvSpPr>
            <p:spPr>
              <a:xfrm>
                <a:off x="4243747" y="1769986"/>
                <a:ext cx="372090" cy="307777"/>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4105654" y="1219200"/>
                <a:ext cx="4663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FF0000"/>
                          </a:solidFill>
                          <a:latin typeface="Cambria Math" charset="0"/>
                        </a:rPr>
                        <m:t>𝐼</m:t>
                      </m:r>
                      <m:r>
                        <a:rPr lang="en-US" sz="1400" b="0" i="1" baseline="-25000" smtClean="0">
                          <a:solidFill>
                            <a:srgbClr val="FF0000"/>
                          </a:solidFill>
                          <a:latin typeface="Cambria Math" charset="0"/>
                        </a:rPr>
                        <m:t>𝑒𝑥𝑡</m:t>
                      </m:r>
                    </m:oMath>
                  </m:oMathPara>
                </a14:m>
                <a:endParaRPr lang="en-US" sz="1400" dirty="0">
                  <a:solidFill>
                    <a:srgbClr val="FF0000"/>
                  </a:solidFill>
                </a:endParaRPr>
              </a:p>
            </p:txBody>
          </p:sp>
        </mc:Choice>
        <mc:Fallback xmlns="">
          <p:sp>
            <p:nvSpPr>
              <p:cNvPr id="32" name="Rectangle 31"/>
              <p:cNvSpPr>
                <a:spLocks noRot="1" noChangeAspect="1" noMove="1" noResize="1" noEditPoints="1" noAdjustHandles="1" noChangeArrowheads="1" noChangeShapeType="1" noTextEdit="1"/>
              </p:cNvSpPr>
              <p:nvPr/>
            </p:nvSpPr>
            <p:spPr>
              <a:xfrm>
                <a:off x="4105654" y="1219200"/>
                <a:ext cx="466346" cy="307777"/>
              </a:xfrm>
              <a:prstGeom prst="rect">
                <a:avLst/>
              </a:prstGeom>
              <a:blipFill rotWithShape="0">
                <a:blip r:embed="rId11"/>
                <a:stretch>
                  <a:fillRect/>
                </a:stretch>
              </a:blipFill>
            </p:spPr>
            <p:txBody>
              <a:bodyPr/>
              <a:lstStyle/>
              <a:p>
                <a:r>
                  <a:rPr lang="en-US">
                    <a:noFill/>
                  </a:rPr>
                  <a:t> </a:t>
                </a:r>
              </a:p>
            </p:txBody>
          </p:sp>
        </mc:Fallback>
      </mc:AlternateContent>
      <p:sp>
        <p:nvSpPr>
          <p:cNvPr id="5" name="Rectangle 4"/>
          <p:cNvSpPr/>
          <p:nvPr/>
        </p:nvSpPr>
        <p:spPr>
          <a:xfrm>
            <a:off x="3352716" y="6019800"/>
            <a:ext cx="2057484"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p:cNvSpPr txBox="1"/>
              <p:nvPr/>
            </p:nvSpPr>
            <p:spPr>
              <a:xfrm>
                <a:off x="6529052" y="3735263"/>
                <a:ext cx="2043393" cy="2706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0=</m:t>
                      </m:r>
                      <m:r>
                        <a:rPr lang="en-US" i="1">
                          <a:latin typeface="Cambria Math" charset="0"/>
                        </a:rPr>
                        <m:t>𝐼</m:t>
                      </m:r>
                      <m:r>
                        <a:rPr lang="en-US" i="1" baseline="-25000">
                          <a:latin typeface="Cambria Math" charset="0"/>
                        </a:rPr>
                        <m:t>𝑅</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𝐼</m:t>
                          </m:r>
                        </m:e>
                        <m:sub>
                          <m:r>
                            <a:rPr lang="en-US" i="1">
                              <a:latin typeface="Cambria Math" charset="0"/>
                            </a:rPr>
                            <m:t>𝐶</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𝐼</m:t>
                          </m:r>
                        </m:e>
                        <m:sub>
                          <m:r>
                            <a:rPr lang="en-US" i="1">
                              <a:latin typeface="Cambria Math" charset="0"/>
                            </a:rPr>
                            <m:t>𝑒𝑥𝑡</m:t>
                          </m:r>
                        </m:sub>
                      </m:sSub>
                    </m:oMath>
                  </m:oMathPara>
                </a14:m>
                <a:endParaRPr lang="en-US" baseline="-25000" dirty="0"/>
              </a:p>
            </p:txBody>
          </p:sp>
        </mc:Choice>
        <mc:Fallback xmlns="">
          <p:sp>
            <p:nvSpPr>
              <p:cNvPr id="33" name="TextBox 32"/>
              <p:cNvSpPr txBox="1">
                <a:spLocks noRot="1" noChangeAspect="1" noMove="1" noResize="1" noEditPoints="1" noAdjustHandles="1" noChangeArrowheads="1" noChangeShapeType="1" noTextEdit="1"/>
              </p:cNvSpPr>
              <p:nvPr/>
            </p:nvSpPr>
            <p:spPr>
              <a:xfrm>
                <a:off x="6529052" y="3735263"/>
                <a:ext cx="2043393" cy="270652"/>
              </a:xfrm>
              <a:prstGeom prst="rect">
                <a:avLst/>
              </a:prstGeom>
              <a:blipFill rotWithShape="0">
                <a:blip r:embed="rId12"/>
                <a:stretch>
                  <a:fillRect b="-20455"/>
                </a:stretch>
              </a:blipFill>
            </p:spPr>
            <p:txBody>
              <a:bodyPr/>
              <a:lstStyle/>
              <a:p>
                <a:r>
                  <a:rPr lang="en-US">
                    <a:noFill/>
                  </a:rPr>
                  <a:t> </a:t>
                </a:r>
              </a:p>
            </p:txBody>
          </p:sp>
        </mc:Fallback>
      </mc:AlternateContent>
      <p:sp>
        <p:nvSpPr>
          <p:cNvPr id="9" name="TextBox 8"/>
          <p:cNvSpPr txBox="1"/>
          <p:nvPr/>
        </p:nvSpPr>
        <p:spPr>
          <a:xfrm>
            <a:off x="6096000" y="3745468"/>
            <a:ext cx="386644" cy="369332"/>
          </a:xfrm>
          <a:prstGeom prst="rect">
            <a:avLst/>
          </a:prstGeom>
          <a:noFill/>
        </p:spPr>
        <p:txBody>
          <a:bodyPr wrap="none" rtlCol="0">
            <a:spAutoFit/>
          </a:bodyPr>
          <a:lstStyle/>
          <a:p>
            <a:r>
              <a:rPr lang="en-US"/>
              <a:t>or</a:t>
            </a:r>
          </a:p>
        </p:txBody>
      </p:sp>
    </p:spTree>
    <p:extLst>
      <p:ext uri="{BB962C8B-B14F-4D97-AF65-F5344CB8AC3E}">
        <p14:creationId xmlns:p14="http://schemas.microsoft.com/office/powerpoint/2010/main" val="198729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9" grpId="0"/>
      <p:bldP spid="20" grpId="0"/>
      <p:bldP spid="21" grpId="0"/>
      <p:bldP spid="22" grpId="0"/>
      <p:bldP spid="23" grpId="0"/>
      <p:bldP spid="24" grpId="0"/>
      <p:bldP spid="27" grpId="0"/>
      <p:bldP spid="4" grpId="0"/>
      <p:bldP spid="31" grpId="0"/>
      <p:bldP spid="32" grpId="0"/>
      <p:bldP spid="5" grpId="0" animBg="1"/>
      <p:bldP spid="33" grpId="0"/>
      <p:bldP spid="33" grpId="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69388" y="1365526"/>
            <a:ext cx="5279170" cy="2096065"/>
          </a:xfrm>
        </p:spPr>
      </p:pic>
      <p:sp>
        <p:nvSpPr>
          <p:cNvPr id="2" name="Title 1"/>
          <p:cNvSpPr>
            <a:spLocks noGrp="1"/>
          </p:cNvSpPr>
          <p:nvPr>
            <p:ph type="title"/>
          </p:nvPr>
        </p:nvSpPr>
        <p:spPr>
          <a:xfrm>
            <a:off x="30480" y="228600"/>
            <a:ext cx="9144000" cy="1143000"/>
          </a:xfrm>
        </p:spPr>
        <p:txBody>
          <a:bodyPr>
            <a:normAutofit/>
          </a:bodyPr>
          <a:lstStyle/>
          <a:p>
            <a:r>
              <a:rPr lang="en-US" sz="2800" dirty="0"/>
              <a:t>Modeling the membrane as an RC circuit (no channels yet)</a:t>
            </a:r>
          </a:p>
        </p:txBody>
      </p:sp>
      <p:sp>
        <p:nvSpPr>
          <p:cNvPr id="6" name="TextBox 5"/>
          <p:cNvSpPr txBox="1"/>
          <p:nvPr/>
        </p:nvSpPr>
        <p:spPr>
          <a:xfrm>
            <a:off x="5410200" y="2209800"/>
            <a:ext cx="351378" cy="461665"/>
          </a:xfrm>
          <a:prstGeom prst="rect">
            <a:avLst/>
          </a:prstGeom>
          <a:noFill/>
        </p:spPr>
        <p:txBody>
          <a:bodyPr wrap="none" rtlCol="0">
            <a:spAutoFit/>
          </a:bodyPr>
          <a:lstStyle/>
          <a:p>
            <a:r>
              <a:rPr lang="en-US" sz="2400" dirty="0"/>
              <a:t>R</a:t>
            </a:r>
          </a:p>
        </p:txBody>
      </p:sp>
      <p:sp>
        <p:nvSpPr>
          <p:cNvPr id="7" name="TextBox 6"/>
          <p:cNvSpPr txBox="1"/>
          <p:nvPr/>
        </p:nvSpPr>
        <p:spPr>
          <a:xfrm>
            <a:off x="3780378" y="2209800"/>
            <a:ext cx="348172" cy="461665"/>
          </a:xfrm>
          <a:prstGeom prst="rect">
            <a:avLst/>
          </a:prstGeom>
          <a:noFill/>
        </p:spPr>
        <p:txBody>
          <a:bodyPr wrap="none" rtlCol="0">
            <a:spAutoFit/>
          </a:bodyPr>
          <a:lstStyle/>
          <a:p>
            <a:r>
              <a:rPr lang="en-US" sz="2400" dirty="0"/>
              <a:t>C</a:t>
            </a:r>
          </a:p>
        </p:txBody>
      </p:sp>
      <p:sp>
        <p:nvSpPr>
          <p:cNvPr id="12" name="TextBox 11"/>
          <p:cNvSpPr txBox="1"/>
          <p:nvPr/>
        </p:nvSpPr>
        <p:spPr>
          <a:xfrm>
            <a:off x="2364440" y="1589545"/>
            <a:ext cx="1287532" cy="369332"/>
          </a:xfrm>
          <a:prstGeom prst="rect">
            <a:avLst/>
          </a:prstGeom>
          <a:noFill/>
        </p:spPr>
        <p:txBody>
          <a:bodyPr wrap="none" rtlCol="0">
            <a:spAutoFit/>
          </a:bodyPr>
          <a:lstStyle/>
          <a:p>
            <a:r>
              <a:rPr lang="en-US" dirty="0"/>
              <a:t>Outside cell</a:t>
            </a:r>
          </a:p>
        </p:txBody>
      </p:sp>
      <p:sp>
        <p:nvSpPr>
          <p:cNvPr id="13" name="TextBox 12"/>
          <p:cNvSpPr txBox="1"/>
          <p:nvPr/>
        </p:nvSpPr>
        <p:spPr>
          <a:xfrm>
            <a:off x="2362200" y="2819400"/>
            <a:ext cx="1116011" cy="369332"/>
          </a:xfrm>
          <a:prstGeom prst="rect">
            <a:avLst/>
          </a:prstGeom>
          <a:noFill/>
        </p:spPr>
        <p:txBody>
          <a:bodyPr wrap="none" rtlCol="0">
            <a:spAutoFit/>
          </a:bodyPr>
          <a:lstStyle/>
          <a:p>
            <a:r>
              <a:rPr lang="en-US" dirty="0"/>
              <a:t>Inside cell</a:t>
            </a:r>
          </a:p>
        </p:txBody>
      </p:sp>
      <mc:AlternateContent xmlns:mc="http://schemas.openxmlformats.org/markup-compatibility/2006" xmlns:a14="http://schemas.microsoft.com/office/drawing/2010/main">
        <mc:Choice Requires="a14">
          <p:sp>
            <p:nvSpPr>
              <p:cNvPr id="24" name="TextBox 23"/>
              <p:cNvSpPr txBox="1"/>
              <p:nvPr/>
            </p:nvSpPr>
            <p:spPr>
              <a:xfrm>
                <a:off x="3233059" y="3730687"/>
                <a:ext cx="1802416"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m:t>
                      </m:r>
                      <m:f>
                        <m:fPr>
                          <m:ctrlPr>
                            <a:rPr lang="bg-BG" b="0" i="1" smtClean="0">
                              <a:latin typeface="Cambria Math" panose="02040503050406030204" pitchFamily="18" charset="0"/>
                            </a:rPr>
                          </m:ctrlPr>
                        </m:fPr>
                        <m:num>
                          <m:r>
                            <a:rPr lang="en-US" b="0" i="1" smtClean="0">
                              <a:latin typeface="Cambria Math" charset="0"/>
                            </a:rPr>
                            <m:t>𝑑𝑉</m:t>
                          </m:r>
                        </m:num>
                        <m:den>
                          <m:r>
                            <a:rPr lang="en-US" b="0" i="1" smtClean="0">
                              <a:latin typeface="Cambria Math" charset="0"/>
                            </a:rPr>
                            <m:t>𝑑𝑡</m:t>
                          </m:r>
                        </m:den>
                      </m:f>
                      <m:r>
                        <a:rPr lang="en-US" b="0" i="1" smtClean="0">
                          <a:latin typeface="Cambria Math" charset="0"/>
                        </a:rPr>
                        <m:t>=−</m:t>
                      </m:r>
                      <m:f>
                        <m:fPr>
                          <m:ctrlPr>
                            <a:rPr lang="bg-BG" b="0" i="1" smtClean="0">
                              <a:latin typeface="Cambria Math" panose="02040503050406030204" pitchFamily="18" charset="0"/>
                            </a:rPr>
                          </m:ctrlPr>
                        </m:fPr>
                        <m:num>
                          <m:r>
                            <a:rPr lang="en-US" b="0" i="1" smtClean="0">
                              <a:latin typeface="Cambria Math" charset="0"/>
                            </a:rPr>
                            <m:t>𝑉</m:t>
                          </m:r>
                        </m:num>
                        <m:den>
                          <m:r>
                            <a:rPr lang="en-US" b="0" i="1" smtClean="0">
                              <a:latin typeface="Cambria Math" charset="0"/>
                            </a:rPr>
                            <m:t>𝑅</m:t>
                          </m:r>
                        </m:den>
                      </m:f>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𝐼</m:t>
                          </m:r>
                        </m:e>
                        <m:sub>
                          <m:r>
                            <a:rPr lang="en-US" b="0" i="1" smtClean="0">
                              <a:latin typeface="Cambria Math" charset="0"/>
                            </a:rPr>
                            <m:t>𝑒𝑥𝑡</m:t>
                          </m:r>
                        </m:sub>
                      </m:sSub>
                    </m:oMath>
                  </m:oMathPara>
                </a14:m>
                <a:endParaRPr lang="en-US" baseline="-250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233059" y="3730687"/>
                <a:ext cx="1802416" cy="525913"/>
              </a:xfrm>
              <a:prstGeom prst="rect">
                <a:avLst/>
              </a:prstGeom>
              <a:blipFill rotWithShape="0">
                <a:blip r:embed="rId3"/>
                <a:stretch>
                  <a:fillRect/>
                </a:stretch>
              </a:blipFill>
            </p:spPr>
            <p:txBody>
              <a:bodyPr/>
              <a:lstStyle/>
              <a:p>
                <a:r>
                  <a:rPr lang="en-US">
                    <a:noFill/>
                  </a:rPr>
                  <a:t> </a:t>
                </a:r>
              </a:p>
            </p:txBody>
          </p:sp>
        </mc:Fallback>
      </mc:AlternateContent>
      <p:sp>
        <p:nvSpPr>
          <p:cNvPr id="25" name="Right Brace 24"/>
          <p:cNvSpPr/>
          <p:nvPr/>
        </p:nvSpPr>
        <p:spPr>
          <a:xfrm>
            <a:off x="5964970" y="1589545"/>
            <a:ext cx="207230" cy="1687055"/>
          </a:xfrm>
          <a:prstGeom prst="rightBrace">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nvSpPr>
        <p:spPr>
          <a:xfrm>
            <a:off x="6278022" y="2209800"/>
            <a:ext cx="502061" cy="461665"/>
          </a:xfrm>
          <a:prstGeom prst="rect">
            <a:avLst/>
          </a:prstGeom>
          <a:noFill/>
        </p:spPr>
        <p:txBody>
          <a:bodyPr wrap="none" rtlCol="0">
            <a:spAutoFit/>
          </a:bodyPr>
          <a:lstStyle/>
          <a:p>
            <a:r>
              <a:rPr lang="en-US" sz="2400" dirty="0"/>
              <a:t>V?</a:t>
            </a:r>
          </a:p>
        </p:txBody>
      </p:sp>
      <p:cxnSp>
        <p:nvCxnSpPr>
          <p:cNvPr id="28" name="Straight Arrow Connector 27"/>
          <p:cNvCxnSpPr/>
          <p:nvPr/>
        </p:nvCxnSpPr>
        <p:spPr>
          <a:xfrm>
            <a:off x="4495800" y="1219200"/>
            <a:ext cx="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747486" y="1790135"/>
            <a:ext cx="25930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4236498" y="1790135"/>
            <a:ext cx="25930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p:cNvSpPr/>
              <p:nvPr/>
            </p:nvSpPr>
            <p:spPr>
              <a:xfrm>
                <a:off x="4708973" y="1764200"/>
                <a:ext cx="37426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FF0000"/>
                          </a:solidFill>
                          <a:latin typeface="Cambria Math" charset="0"/>
                        </a:rPr>
                        <m:t>𝐼</m:t>
                      </m:r>
                      <m:r>
                        <a:rPr lang="en-US" sz="1400" i="1" baseline="-25000">
                          <a:solidFill>
                            <a:srgbClr val="FF0000"/>
                          </a:solidFill>
                          <a:latin typeface="Cambria Math" charset="0"/>
                        </a:rPr>
                        <m:t>𝑅</m:t>
                      </m:r>
                    </m:oMath>
                  </m:oMathPara>
                </a14:m>
                <a:endParaRPr lang="en-US" sz="1400"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4708973" y="1764200"/>
                <a:ext cx="374269" cy="30777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4243747" y="1769986"/>
                <a:ext cx="37209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FF0000"/>
                          </a:solidFill>
                          <a:latin typeface="Cambria Math" charset="0"/>
                        </a:rPr>
                        <m:t>𝐼</m:t>
                      </m:r>
                      <m:r>
                        <a:rPr lang="en-US" sz="1400" b="0" i="1" baseline="-25000" smtClean="0">
                          <a:solidFill>
                            <a:srgbClr val="FF0000"/>
                          </a:solidFill>
                          <a:latin typeface="Cambria Math" charset="0"/>
                        </a:rPr>
                        <m:t>𝐶</m:t>
                      </m:r>
                    </m:oMath>
                  </m:oMathPara>
                </a14:m>
                <a:endParaRPr lang="en-US" sz="1400" dirty="0">
                  <a:solidFill>
                    <a:srgbClr val="FF0000"/>
                  </a:solidFill>
                </a:endParaRPr>
              </a:p>
            </p:txBody>
          </p:sp>
        </mc:Choice>
        <mc:Fallback xmlns="">
          <p:sp>
            <p:nvSpPr>
              <p:cNvPr id="31" name="Rectangle 30"/>
              <p:cNvSpPr>
                <a:spLocks noRot="1" noChangeAspect="1" noMove="1" noResize="1" noEditPoints="1" noAdjustHandles="1" noChangeArrowheads="1" noChangeShapeType="1" noTextEdit="1"/>
              </p:cNvSpPr>
              <p:nvPr/>
            </p:nvSpPr>
            <p:spPr>
              <a:xfrm>
                <a:off x="4243747" y="1769986"/>
                <a:ext cx="372090" cy="30777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4105654" y="1219200"/>
                <a:ext cx="4663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FF0000"/>
                          </a:solidFill>
                          <a:latin typeface="Cambria Math" charset="0"/>
                        </a:rPr>
                        <m:t>𝐼</m:t>
                      </m:r>
                      <m:r>
                        <a:rPr lang="en-US" sz="1400" b="0" i="1" baseline="-25000" smtClean="0">
                          <a:solidFill>
                            <a:srgbClr val="FF0000"/>
                          </a:solidFill>
                          <a:latin typeface="Cambria Math" charset="0"/>
                        </a:rPr>
                        <m:t>𝑒𝑥𝑡</m:t>
                      </m:r>
                    </m:oMath>
                  </m:oMathPara>
                </a14:m>
                <a:endParaRPr lang="en-US" sz="1400" dirty="0">
                  <a:solidFill>
                    <a:srgbClr val="FF0000"/>
                  </a:solidFill>
                </a:endParaRPr>
              </a:p>
            </p:txBody>
          </p:sp>
        </mc:Choice>
        <mc:Fallback xmlns="">
          <p:sp>
            <p:nvSpPr>
              <p:cNvPr id="32" name="Rectangle 31"/>
              <p:cNvSpPr>
                <a:spLocks noRot="1" noChangeAspect="1" noMove="1" noResize="1" noEditPoints="1" noAdjustHandles="1" noChangeArrowheads="1" noChangeShapeType="1" noTextEdit="1"/>
              </p:cNvSpPr>
              <p:nvPr/>
            </p:nvSpPr>
            <p:spPr>
              <a:xfrm>
                <a:off x="4105654" y="1219200"/>
                <a:ext cx="466346" cy="307777"/>
              </a:xfrm>
              <a:prstGeom prst="rect">
                <a:avLst/>
              </a:prstGeom>
              <a:blipFill rotWithShape="0">
                <a:blip r:embed="rId11"/>
                <a:stretch>
                  <a:fillRect/>
                </a:stretch>
              </a:blipFill>
            </p:spPr>
            <p:txBody>
              <a:bodyPr/>
              <a:lstStyle/>
              <a:p>
                <a:r>
                  <a:rPr lang="en-US">
                    <a:noFill/>
                  </a:rPr>
                  <a:t> </a:t>
                </a:r>
              </a:p>
            </p:txBody>
          </p:sp>
        </mc:Fallback>
      </mc:AlternateContent>
      <p:sp>
        <p:nvSpPr>
          <p:cNvPr id="5" name="Rectangle 4"/>
          <p:cNvSpPr/>
          <p:nvPr/>
        </p:nvSpPr>
        <p:spPr>
          <a:xfrm>
            <a:off x="3076912" y="3626895"/>
            <a:ext cx="2057484"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p:cNvSpPr txBox="1"/>
              <p:nvPr/>
            </p:nvSpPr>
            <p:spPr>
              <a:xfrm>
                <a:off x="3210088" y="4635883"/>
                <a:ext cx="2063001"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𝑅𝐶</m:t>
                      </m:r>
                      <m:f>
                        <m:fPr>
                          <m:ctrlPr>
                            <a:rPr lang="bg-BG" b="0" i="1" smtClean="0">
                              <a:latin typeface="Cambria Math" panose="02040503050406030204" pitchFamily="18" charset="0"/>
                            </a:rPr>
                          </m:ctrlPr>
                        </m:fPr>
                        <m:num>
                          <m:r>
                            <a:rPr lang="en-US" b="0" i="1" smtClean="0">
                              <a:latin typeface="Cambria Math" charset="0"/>
                            </a:rPr>
                            <m:t>𝑑𝑉</m:t>
                          </m:r>
                        </m:num>
                        <m:den>
                          <m:r>
                            <a:rPr lang="en-US" b="0" i="1" smtClean="0">
                              <a:latin typeface="Cambria Math" charset="0"/>
                            </a:rPr>
                            <m:t>𝑑𝑡</m:t>
                          </m:r>
                        </m:den>
                      </m:f>
                      <m:r>
                        <a:rPr lang="en-US" b="0" i="1" smtClean="0">
                          <a:latin typeface="Cambria Math" charset="0"/>
                        </a:rPr>
                        <m:t>=−</m:t>
                      </m:r>
                      <m:r>
                        <a:rPr lang="en-US" b="0" i="1" smtClean="0">
                          <a:latin typeface="Cambria Math" charset="0"/>
                        </a:rPr>
                        <m:t>𝑉</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𝐼</m:t>
                          </m:r>
                        </m:e>
                        <m:sub>
                          <m:r>
                            <a:rPr lang="en-US" b="0" i="1" smtClean="0">
                              <a:latin typeface="Cambria Math" charset="0"/>
                            </a:rPr>
                            <m:t>𝑒𝑥𝑡</m:t>
                          </m:r>
                        </m:sub>
                      </m:sSub>
                      <m:r>
                        <a:rPr lang="en-US" b="0" i="1" smtClean="0">
                          <a:latin typeface="Cambria Math" charset="0"/>
                        </a:rPr>
                        <m:t>𝑅</m:t>
                      </m:r>
                    </m:oMath>
                  </m:oMathPara>
                </a14:m>
                <a:endParaRPr lang="en-US" baseline="-250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210088" y="4635883"/>
                <a:ext cx="2063001" cy="52591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200400" y="5493887"/>
                <a:ext cx="1863125" cy="5259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bg-BG" b="0" i="1" smtClean="0">
                          <a:latin typeface="Cambria Math" charset="0"/>
                          <a:ea typeface="Cambria Math" charset="0"/>
                          <a:cs typeface="Cambria Math" charset="0"/>
                        </a:rPr>
                        <m:t>𝜏</m:t>
                      </m:r>
                      <m:f>
                        <m:fPr>
                          <m:ctrlPr>
                            <a:rPr lang="bg-BG" b="0" i="1" smtClean="0">
                              <a:latin typeface="Cambria Math" panose="02040503050406030204" pitchFamily="18" charset="0"/>
                            </a:rPr>
                          </m:ctrlPr>
                        </m:fPr>
                        <m:num>
                          <m:r>
                            <a:rPr lang="en-US" b="0" i="1" smtClean="0">
                              <a:latin typeface="Cambria Math" charset="0"/>
                            </a:rPr>
                            <m:t>𝑑𝑉</m:t>
                          </m:r>
                        </m:num>
                        <m:den>
                          <m:r>
                            <a:rPr lang="en-US" b="0" i="1" smtClean="0">
                              <a:latin typeface="Cambria Math" charset="0"/>
                            </a:rPr>
                            <m:t>𝑑𝑡</m:t>
                          </m:r>
                        </m:den>
                      </m:f>
                      <m:r>
                        <a:rPr lang="en-US" b="0" i="1" smtClean="0">
                          <a:latin typeface="Cambria Math" charset="0"/>
                        </a:rPr>
                        <m:t>=−</m:t>
                      </m:r>
                      <m:r>
                        <a:rPr lang="en-US" b="0" i="1" smtClean="0">
                          <a:latin typeface="Cambria Math" charset="0"/>
                        </a:rPr>
                        <m:t>𝑉</m:t>
                      </m:r>
                      <m:r>
                        <a:rPr lang="en-US" b="0" i="1" smtClean="0">
                          <a:latin typeface="Cambria Math" charset="0"/>
                        </a:rPr>
                        <m:t>+</m:t>
                      </m:r>
                      <m:r>
                        <a:rPr lang="en-US" b="0" i="1" smtClean="0">
                          <a:latin typeface="Cambria Math" charset="0"/>
                        </a:rPr>
                        <m:t>𝑉</m:t>
                      </m:r>
                      <m:r>
                        <a:rPr lang="en-US" b="0" i="1" baseline="-25000" smtClean="0">
                          <a:latin typeface="Cambria Math" charset="0"/>
                          <a:ea typeface="Cambria Math" charset="0"/>
                          <a:cs typeface="Cambria Math" charset="0"/>
                        </a:rPr>
                        <m:t>∞</m:t>
                      </m:r>
                    </m:oMath>
                  </m:oMathPara>
                </a14:m>
                <a:endParaRPr lang="en-US" baseline="-25000" dirty="0"/>
              </a:p>
            </p:txBody>
          </p:sp>
        </mc:Choice>
        <mc:Fallback xmlns="">
          <p:sp>
            <p:nvSpPr>
              <p:cNvPr id="34" name="TextBox 33"/>
              <p:cNvSpPr txBox="1">
                <a:spLocks noRot="1" noChangeAspect="1" noMove="1" noResize="1" noEditPoints="1" noAdjustHandles="1" noChangeArrowheads="1" noChangeShapeType="1" noTextEdit="1"/>
              </p:cNvSpPr>
              <p:nvPr/>
            </p:nvSpPr>
            <p:spPr>
              <a:xfrm>
                <a:off x="3200400" y="5493887"/>
                <a:ext cx="1863125" cy="52591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5791200" y="5502455"/>
                <a:ext cx="742832"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𝜏</m:t>
                      </m:r>
                      <m:r>
                        <a:rPr lang="en-US" b="0" i="1" smtClean="0">
                          <a:latin typeface="Cambria Math" charset="0"/>
                        </a:rPr>
                        <m:t>=</m:t>
                      </m:r>
                      <m:r>
                        <a:rPr lang="en-US" b="0" i="1" smtClean="0">
                          <a:latin typeface="Cambria Math" charset="0"/>
                        </a:rPr>
                        <m:t>𝑅𝐶</m:t>
                      </m:r>
                    </m:oMath>
                  </m:oMathPara>
                </a14:m>
                <a:endParaRPr lang="en-US" baseline="-25000" dirty="0"/>
              </a:p>
            </p:txBody>
          </p:sp>
        </mc:Choice>
        <mc:Fallback xmlns="">
          <p:sp>
            <p:nvSpPr>
              <p:cNvPr id="35" name="TextBox 34"/>
              <p:cNvSpPr txBox="1">
                <a:spLocks noRot="1" noChangeAspect="1" noMove="1" noResize="1" noEditPoints="1" noAdjustHandles="1" noChangeArrowheads="1" noChangeShapeType="1" noTextEdit="1"/>
              </p:cNvSpPr>
              <p:nvPr/>
            </p:nvSpPr>
            <p:spPr>
              <a:xfrm>
                <a:off x="5791200" y="5502455"/>
                <a:ext cx="742832" cy="270652"/>
              </a:xfrm>
              <a:prstGeom prst="rect">
                <a:avLst/>
              </a:prstGeom>
              <a:blipFill rotWithShape="0">
                <a:blip r:embed="rId14"/>
                <a:stretch>
                  <a:fillRect l="-4918" r="-6557"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5798258" y="5977748"/>
                <a:ext cx="1107996"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𝑉</m:t>
                      </m:r>
                      <m:r>
                        <a:rPr lang="en-US" i="1" baseline="-25000">
                          <a:latin typeface="Cambria Math" charset="0"/>
                          <a:ea typeface="Cambria Math" charset="0"/>
                          <a:cs typeface="Cambria Math" charset="0"/>
                        </a:rPr>
                        <m:t>∞ </m:t>
                      </m:r>
                      <m:r>
                        <a:rPr lang="en-US" b="0" i="1" smtClean="0">
                          <a:latin typeface="Cambria Math" charset="0"/>
                        </a:rPr>
                        <m:t>=</m:t>
                      </m:r>
                      <m:r>
                        <a:rPr lang="en-US" i="1">
                          <a:latin typeface="Cambria Math" charset="0"/>
                        </a:rPr>
                        <m:t>𝐼</m:t>
                      </m:r>
                      <m:r>
                        <a:rPr lang="en-US" i="1" baseline="-25000">
                          <a:latin typeface="Cambria Math" charset="0"/>
                        </a:rPr>
                        <m:t>𝑒𝑥𝑡</m:t>
                      </m:r>
                      <m:r>
                        <a:rPr lang="en-US" i="1">
                          <a:latin typeface="Cambria Math" charset="0"/>
                        </a:rPr>
                        <m:t>𝑅</m:t>
                      </m:r>
                    </m:oMath>
                  </m:oMathPara>
                </a14:m>
                <a:endParaRPr lang="en-US" baseline="-25000" dirty="0"/>
              </a:p>
            </p:txBody>
          </p:sp>
        </mc:Choice>
        <mc:Fallback xmlns="">
          <p:sp>
            <p:nvSpPr>
              <p:cNvPr id="36" name="TextBox 35"/>
              <p:cNvSpPr txBox="1">
                <a:spLocks noRot="1" noChangeAspect="1" noMove="1" noResize="1" noEditPoints="1" noAdjustHandles="1" noChangeArrowheads="1" noChangeShapeType="1" noTextEdit="1"/>
              </p:cNvSpPr>
              <p:nvPr/>
            </p:nvSpPr>
            <p:spPr>
              <a:xfrm>
                <a:off x="5798258" y="5977748"/>
                <a:ext cx="1107996" cy="270652"/>
              </a:xfrm>
              <a:prstGeom prst="rect">
                <a:avLst/>
              </a:prstGeom>
              <a:blipFill rotWithShape="0">
                <a:blip r:embed="rId15"/>
                <a:stretch>
                  <a:fillRect l="-4945" t="-34091" r="-3846" b="-154545"/>
                </a:stretch>
              </a:blipFill>
            </p:spPr>
            <p:txBody>
              <a:bodyPr/>
              <a:lstStyle/>
              <a:p>
                <a:r>
                  <a:rPr lang="en-US">
                    <a:noFill/>
                  </a:rPr>
                  <a:t> </a:t>
                </a:r>
              </a:p>
            </p:txBody>
          </p:sp>
        </mc:Fallback>
      </mc:AlternateContent>
      <p:sp>
        <p:nvSpPr>
          <p:cNvPr id="37" name="TextBox 36"/>
          <p:cNvSpPr txBox="1"/>
          <p:nvPr/>
        </p:nvSpPr>
        <p:spPr>
          <a:xfrm>
            <a:off x="7058931" y="5179289"/>
            <a:ext cx="1475469" cy="646331"/>
          </a:xfrm>
          <a:prstGeom prst="rect">
            <a:avLst/>
          </a:prstGeom>
          <a:noFill/>
        </p:spPr>
        <p:txBody>
          <a:bodyPr wrap="none" rtlCol="0">
            <a:spAutoFit/>
          </a:bodyPr>
          <a:lstStyle/>
          <a:p>
            <a:r>
              <a:rPr lang="en-US" dirty="0"/>
              <a:t>Membrane </a:t>
            </a:r>
          </a:p>
          <a:p>
            <a:r>
              <a:rPr lang="en-US" dirty="0"/>
              <a:t>time constant</a:t>
            </a:r>
          </a:p>
        </p:txBody>
      </p:sp>
      <p:sp>
        <p:nvSpPr>
          <p:cNvPr id="38" name="TextBox 37"/>
          <p:cNvSpPr txBox="1"/>
          <p:nvPr/>
        </p:nvSpPr>
        <p:spPr>
          <a:xfrm>
            <a:off x="7061989" y="5834585"/>
            <a:ext cx="1330044" cy="646331"/>
          </a:xfrm>
          <a:prstGeom prst="rect">
            <a:avLst/>
          </a:prstGeom>
          <a:noFill/>
        </p:spPr>
        <p:txBody>
          <a:bodyPr wrap="none" rtlCol="0">
            <a:spAutoFit/>
          </a:bodyPr>
          <a:lstStyle/>
          <a:p>
            <a:r>
              <a:rPr lang="en-US" dirty="0"/>
              <a:t>Steady state</a:t>
            </a:r>
          </a:p>
          <a:p>
            <a:r>
              <a:rPr lang="en-US" dirty="0"/>
              <a:t>voltage</a:t>
            </a:r>
          </a:p>
        </p:txBody>
      </p:sp>
    </p:spTree>
    <p:extLst>
      <p:ext uri="{BB962C8B-B14F-4D97-AF65-F5344CB8AC3E}">
        <p14:creationId xmlns:p14="http://schemas.microsoft.com/office/powerpoint/2010/main" val="97395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1600200"/>
            <a:ext cx="6801787" cy="3231654"/>
          </a:xfrm>
          <a:prstGeom prst="rect">
            <a:avLst/>
          </a:prstGeom>
          <a:noFill/>
        </p:spPr>
        <p:txBody>
          <a:bodyPr wrap="square" rtlCol="0">
            <a:spAutoFit/>
          </a:bodyPr>
          <a:lstStyle/>
          <a:p>
            <a:r>
              <a:rPr lang="en-GB" sz="2400" b="1" dirty="0"/>
              <a:t>Ask lots of questions!!!</a:t>
            </a:r>
          </a:p>
          <a:p>
            <a:endParaRPr lang="en-GB" dirty="0"/>
          </a:p>
          <a:p>
            <a:pPr marL="342900" indent="-342900">
              <a:buFontTx/>
              <a:buChar char="-"/>
            </a:pPr>
            <a:r>
              <a:rPr lang="en-GB" dirty="0"/>
              <a:t>You will get a </a:t>
            </a:r>
            <a:r>
              <a:rPr lang="en-GB" u="sng" dirty="0"/>
              <a:t>lot</a:t>
            </a:r>
            <a:r>
              <a:rPr lang="en-GB" dirty="0"/>
              <a:t> of information.</a:t>
            </a:r>
          </a:p>
          <a:p>
            <a:pPr marL="342900" indent="-342900">
              <a:buFontTx/>
              <a:buChar char="-"/>
            </a:pPr>
            <a:r>
              <a:rPr lang="en-GB" dirty="0"/>
              <a:t>Much of it will be </a:t>
            </a:r>
            <a:r>
              <a:rPr lang="en-GB" u="sng" dirty="0"/>
              <a:t>completely</a:t>
            </a:r>
            <a:r>
              <a:rPr lang="en-GB" dirty="0"/>
              <a:t> unfamiliar.</a:t>
            </a:r>
          </a:p>
          <a:p>
            <a:pPr marL="342900" indent="-342900">
              <a:buFontTx/>
              <a:buChar char="-"/>
            </a:pPr>
            <a:r>
              <a:rPr lang="en-GB" dirty="0"/>
              <a:t>It will be </a:t>
            </a:r>
            <a:r>
              <a:rPr lang="en-GB" u="sng" dirty="0"/>
              <a:t>very</a:t>
            </a:r>
            <a:r>
              <a:rPr lang="en-GB" dirty="0"/>
              <a:t> easy to get lost!</a:t>
            </a:r>
          </a:p>
          <a:p>
            <a:pPr marL="342900" indent="-342900">
              <a:buFontTx/>
              <a:buChar char="-"/>
            </a:pPr>
            <a:r>
              <a:rPr lang="en-GB" dirty="0"/>
              <a:t>If you have a question, the odds are somebody else will have the same question, so please ask it.</a:t>
            </a:r>
          </a:p>
          <a:p>
            <a:pPr marL="342900" indent="-342900">
              <a:buFontTx/>
              <a:buChar char="-"/>
            </a:pPr>
            <a:r>
              <a:rPr lang="en-GB" dirty="0"/>
              <a:t>The chances of asking a stupid question are small.</a:t>
            </a:r>
          </a:p>
          <a:p>
            <a:pPr marL="342900" indent="-342900">
              <a:buFontTx/>
              <a:buChar char="-"/>
            </a:pPr>
            <a:r>
              <a:rPr lang="en-GB" dirty="0"/>
              <a:t>Faculty tend to overestimate the ability of students to absorb material.</a:t>
            </a:r>
          </a:p>
          <a:p>
            <a:pPr marL="342900" indent="-342900">
              <a:buFontTx/>
              <a:buChar char="-"/>
            </a:pPr>
            <a:r>
              <a:rPr lang="en-GB" dirty="0"/>
              <a:t>If all else fails, bug your TAs and/or other students for explanations.</a:t>
            </a:r>
          </a:p>
        </p:txBody>
      </p:sp>
    </p:spTree>
    <p:extLst>
      <p:ext uri="{BB962C8B-B14F-4D97-AF65-F5344CB8AC3E}">
        <p14:creationId xmlns:p14="http://schemas.microsoft.com/office/powerpoint/2010/main" val="133322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BEAF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0" y="274638"/>
            <a:ext cx="7466285" cy="3208781"/>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3483419"/>
            <a:ext cx="7476354" cy="2993581"/>
          </a:xfrm>
          <a:prstGeom prst="rect">
            <a:avLst/>
          </a:prstGeom>
        </p:spPr>
      </p:pic>
      <p:sp>
        <p:nvSpPr>
          <p:cNvPr id="3" name="TextBox 2"/>
          <p:cNvSpPr txBox="1"/>
          <p:nvPr/>
        </p:nvSpPr>
        <p:spPr>
          <a:xfrm>
            <a:off x="2057400" y="3886200"/>
            <a:ext cx="457200" cy="338554"/>
          </a:xfrm>
          <a:prstGeom prst="rect">
            <a:avLst/>
          </a:prstGeom>
          <a:solidFill>
            <a:srgbClr val="EBEAF3"/>
          </a:solidFill>
        </p:spPr>
        <p:txBody>
          <a:bodyPr wrap="square" rtlCol="0">
            <a:spAutoFit/>
          </a:bodyPr>
          <a:lstStyle/>
          <a:p>
            <a:r>
              <a:rPr lang="en-US" sz="1600" dirty="0" err="1"/>
              <a:t>I</a:t>
            </a:r>
            <a:r>
              <a:rPr lang="en-US" sz="1600" baseline="-25000" dirty="0" err="1"/>
              <a:t>ext</a:t>
            </a:r>
            <a:endParaRPr lang="en-US" sz="1600" baseline="-25000" dirty="0"/>
          </a:p>
        </p:txBody>
      </p:sp>
      <p:sp>
        <p:nvSpPr>
          <p:cNvPr id="6" name="Rectangle 5"/>
          <p:cNvSpPr/>
          <p:nvPr/>
        </p:nvSpPr>
        <p:spPr>
          <a:xfrm>
            <a:off x="2438400" y="3657600"/>
            <a:ext cx="228600" cy="152400"/>
          </a:xfrm>
          <a:prstGeom prst="rect">
            <a:avLst/>
          </a:prstGeom>
          <a:solidFill>
            <a:srgbClr val="EBE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590800" y="4419600"/>
            <a:ext cx="228600" cy="457200"/>
          </a:xfrm>
          <a:prstGeom prst="rect">
            <a:avLst/>
          </a:prstGeom>
          <a:solidFill>
            <a:srgbClr val="EBE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590800" y="4495800"/>
            <a:ext cx="457200" cy="338554"/>
          </a:xfrm>
          <a:prstGeom prst="rect">
            <a:avLst/>
          </a:prstGeom>
          <a:solidFill>
            <a:srgbClr val="EBEAF3"/>
          </a:solidFill>
        </p:spPr>
        <p:txBody>
          <a:bodyPr wrap="square" rtlCol="0">
            <a:spAutoFit/>
          </a:bodyPr>
          <a:lstStyle/>
          <a:p>
            <a:r>
              <a:rPr lang="en-US" sz="1600" dirty="0"/>
              <a:t>I</a:t>
            </a:r>
            <a:r>
              <a:rPr lang="en-US" sz="1600" baseline="-25000" dirty="0"/>
              <a:t>C</a:t>
            </a:r>
          </a:p>
        </p:txBody>
      </p:sp>
      <p:sp>
        <p:nvSpPr>
          <p:cNvPr id="9" name="TextBox 8"/>
          <p:cNvSpPr txBox="1"/>
          <p:nvPr/>
        </p:nvSpPr>
        <p:spPr>
          <a:xfrm>
            <a:off x="533400" y="4495800"/>
            <a:ext cx="457200" cy="338554"/>
          </a:xfrm>
          <a:prstGeom prst="rect">
            <a:avLst/>
          </a:prstGeom>
          <a:solidFill>
            <a:srgbClr val="EBEAF3"/>
          </a:solidFill>
        </p:spPr>
        <p:txBody>
          <a:bodyPr wrap="square" rtlCol="0">
            <a:spAutoFit/>
          </a:bodyPr>
          <a:lstStyle/>
          <a:p>
            <a:r>
              <a:rPr lang="en-US" sz="1600" dirty="0"/>
              <a:t>I</a:t>
            </a:r>
            <a:r>
              <a:rPr lang="en-US" sz="1600" baseline="-25000" dirty="0"/>
              <a:t>R</a:t>
            </a:r>
          </a:p>
        </p:txBody>
      </p:sp>
      <p:sp>
        <p:nvSpPr>
          <p:cNvPr id="10" name="TextBox 9"/>
          <p:cNvSpPr txBox="1"/>
          <p:nvPr/>
        </p:nvSpPr>
        <p:spPr>
          <a:xfrm>
            <a:off x="5273383" y="4785048"/>
            <a:ext cx="457200" cy="338554"/>
          </a:xfrm>
          <a:prstGeom prst="rect">
            <a:avLst/>
          </a:prstGeom>
          <a:solidFill>
            <a:srgbClr val="EBEAF3"/>
          </a:solidFill>
        </p:spPr>
        <p:txBody>
          <a:bodyPr wrap="square" rtlCol="0">
            <a:spAutoFit/>
          </a:bodyPr>
          <a:lstStyle/>
          <a:p>
            <a:r>
              <a:rPr lang="en-US" sz="1600" dirty="0"/>
              <a:t>V</a:t>
            </a:r>
            <a:endParaRPr lang="en-US" sz="1600" baseline="-25000" dirty="0"/>
          </a:p>
        </p:txBody>
      </p:sp>
      <mc:AlternateContent xmlns:mc="http://schemas.openxmlformats.org/markup-compatibility/2006" xmlns:a14="http://schemas.microsoft.com/office/drawing/2010/main">
        <mc:Choice Requires="a14">
          <p:sp>
            <p:nvSpPr>
              <p:cNvPr id="11" name="TextBox 10"/>
              <p:cNvSpPr txBox="1"/>
              <p:nvPr/>
            </p:nvSpPr>
            <p:spPr>
              <a:xfrm>
                <a:off x="6816804" y="4495800"/>
                <a:ext cx="1107996" cy="270652"/>
              </a:xfrm>
              <a:prstGeom prst="rect">
                <a:avLst/>
              </a:prstGeom>
              <a:solidFill>
                <a:srgbClr val="EBEAF3"/>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𝑉</m:t>
                      </m:r>
                      <m:r>
                        <a:rPr lang="en-US" i="1" baseline="-25000">
                          <a:latin typeface="Cambria Math" charset="0"/>
                          <a:ea typeface="Cambria Math" charset="0"/>
                          <a:cs typeface="Cambria Math" charset="0"/>
                        </a:rPr>
                        <m:t>∞ </m:t>
                      </m:r>
                      <m:r>
                        <a:rPr lang="en-US" b="0" i="1" smtClean="0">
                          <a:latin typeface="Cambria Math" charset="0"/>
                        </a:rPr>
                        <m:t>=</m:t>
                      </m:r>
                      <m:r>
                        <a:rPr lang="en-US" i="1">
                          <a:latin typeface="Cambria Math" charset="0"/>
                        </a:rPr>
                        <m:t>𝐼</m:t>
                      </m:r>
                      <m:r>
                        <a:rPr lang="en-US" i="1" baseline="-25000">
                          <a:latin typeface="Cambria Math" charset="0"/>
                        </a:rPr>
                        <m:t>𝑒𝑥𝑡</m:t>
                      </m:r>
                      <m:r>
                        <a:rPr lang="en-US" i="1">
                          <a:latin typeface="Cambria Math" charset="0"/>
                        </a:rPr>
                        <m:t>𝑅</m:t>
                      </m:r>
                    </m:oMath>
                  </m:oMathPara>
                </a14:m>
                <a:endParaRPr lang="en-US" baseline="-25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6816804" y="4495800"/>
                <a:ext cx="1107996" cy="270652"/>
              </a:xfrm>
              <a:prstGeom prst="rect">
                <a:avLst/>
              </a:prstGeom>
              <a:blipFill rotWithShape="0">
                <a:blip r:embed="rId4"/>
                <a:stretch>
                  <a:fillRect l="-4945" t="-34091" r="-3846" b="-154545"/>
                </a:stretch>
              </a:blipFill>
            </p:spPr>
            <p:txBody>
              <a:bodyPr/>
              <a:lstStyle/>
              <a:p>
                <a:r>
                  <a:rPr lang="en-US">
                    <a:noFill/>
                  </a:rPr>
                  <a:t> </a:t>
                </a:r>
              </a:p>
            </p:txBody>
          </p:sp>
        </mc:Fallback>
      </mc:AlternateContent>
      <p:sp>
        <p:nvSpPr>
          <p:cNvPr id="12" name="TextBox 11"/>
          <p:cNvSpPr txBox="1"/>
          <p:nvPr/>
        </p:nvSpPr>
        <p:spPr>
          <a:xfrm>
            <a:off x="5257800" y="2971800"/>
            <a:ext cx="457200" cy="338554"/>
          </a:xfrm>
          <a:prstGeom prst="rect">
            <a:avLst/>
          </a:prstGeom>
          <a:solidFill>
            <a:srgbClr val="EBEAF3"/>
          </a:solidFill>
        </p:spPr>
        <p:txBody>
          <a:bodyPr wrap="square" rtlCol="0">
            <a:spAutoFit/>
          </a:bodyPr>
          <a:lstStyle/>
          <a:p>
            <a:r>
              <a:rPr lang="en-US" sz="1600" dirty="0"/>
              <a:t>I</a:t>
            </a:r>
            <a:r>
              <a:rPr lang="en-US" sz="1600" baseline="-25000" dirty="0"/>
              <a:t>C</a:t>
            </a:r>
          </a:p>
        </p:txBody>
      </p:sp>
      <p:sp>
        <p:nvSpPr>
          <p:cNvPr id="15" name="TextBox 14"/>
          <p:cNvSpPr txBox="1"/>
          <p:nvPr/>
        </p:nvSpPr>
        <p:spPr>
          <a:xfrm>
            <a:off x="5257800" y="6062246"/>
            <a:ext cx="457200" cy="338554"/>
          </a:xfrm>
          <a:prstGeom prst="rect">
            <a:avLst/>
          </a:prstGeom>
          <a:solidFill>
            <a:srgbClr val="EBEAF3"/>
          </a:solidFill>
        </p:spPr>
        <p:txBody>
          <a:bodyPr wrap="square" rtlCol="0">
            <a:spAutoFit/>
          </a:bodyPr>
          <a:lstStyle/>
          <a:p>
            <a:r>
              <a:rPr lang="en-US" sz="1600" dirty="0"/>
              <a:t>I</a:t>
            </a:r>
            <a:r>
              <a:rPr lang="en-US" sz="1600" baseline="-25000" dirty="0"/>
              <a:t>R</a:t>
            </a:r>
          </a:p>
        </p:txBody>
      </p:sp>
      <mc:AlternateContent xmlns:mc="http://schemas.openxmlformats.org/markup-compatibility/2006" xmlns:a14="http://schemas.microsoft.com/office/drawing/2010/main">
        <mc:Choice Requires="a14">
          <p:sp>
            <p:nvSpPr>
              <p:cNvPr id="16" name="TextBox 15"/>
              <p:cNvSpPr txBox="1"/>
              <p:nvPr/>
            </p:nvSpPr>
            <p:spPr>
              <a:xfrm>
                <a:off x="5757477" y="6515630"/>
                <a:ext cx="390363" cy="270652"/>
              </a:xfrm>
              <a:prstGeom prst="rect">
                <a:avLst/>
              </a:prstGeom>
              <a:solidFill>
                <a:srgbClr val="EBEAF3"/>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𝑡</m:t>
                      </m:r>
                      <m:r>
                        <a:rPr lang="is-IS" i="1" smtClean="0">
                          <a:latin typeface="Cambria Math" charset="0"/>
                          <a:ea typeface="Cambria Math" charset="0"/>
                          <a:cs typeface="Cambria Math" charset="0"/>
                        </a:rPr>
                        <m:t>→</m:t>
                      </m:r>
                    </m:oMath>
                  </m:oMathPara>
                </a14:m>
                <a:endParaRPr lang="en-US" baseline="-25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757477" y="6515630"/>
                <a:ext cx="390363" cy="270652"/>
              </a:xfrm>
              <a:prstGeom prst="rect">
                <a:avLst/>
              </a:prstGeom>
              <a:blipFill rotWithShape="0">
                <a:blip r:embed="rId5"/>
                <a:stretch>
                  <a:fillRect l="-13846" r="-9231"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43658" y="6447973"/>
                <a:ext cx="1863125" cy="3506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bg-BG" sz="1200" b="0" i="1" smtClean="0">
                          <a:latin typeface="Cambria Math" charset="0"/>
                          <a:ea typeface="Cambria Math" charset="0"/>
                          <a:cs typeface="Cambria Math" charset="0"/>
                        </a:rPr>
                        <m:t>𝜏</m:t>
                      </m:r>
                      <m:f>
                        <m:fPr>
                          <m:ctrlPr>
                            <a:rPr lang="bg-BG" sz="1200" b="0" i="1" smtClean="0">
                              <a:latin typeface="Cambria Math" panose="02040503050406030204" pitchFamily="18" charset="0"/>
                            </a:rPr>
                          </m:ctrlPr>
                        </m:fPr>
                        <m:num>
                          <m:r>
                            <a:rPr lang="en-US" sz="1200" b="0" i="1" smtClean="0">
                              <a:latin typeface="Cambria Math" charset="0"/>
                            </a:rPr>
                            <m:t>𝑑𝑉</m:t>
                          </m:r>
                        </m:num>
                        <m:den>
                          <m:r>
                            <a:rPr lang="en-US" sz="1200" b="0" i="1" smtClean="0">
                              <a:latin typeface="Cambria Math" charset="0"/>
                            </a:rPr>
                            <m:t>𝑑𝑡</m:t>
                          </m:r>
                        </m:den>
                      </m:f>
                      <m:r>
                        <a:rPr lang="en-US" sz="1200" b="0" i="1" smtClean="0">
                          <a:latin typeface="Cambria Math" charset="0"/>
                        </a:rPr>
                        <m:t>=−</m:t>
                      </m:r>
                      <m:r>
                        <a:rPr lang="en-US" sz="1200" b="0" i="1" smtClean="0">
                          <a:latin typeface="Cambria Math" charset="0"/>
                        </a:rPr>
                        <m:t>𝑉</m:t>
                      </m:r>
                      <m:r>
                        <a:rPr lang="en-US" sz="1200" b="0" i="1" smtClean="0">
                          <a:latin typeface="Cambria Math" charset="0"/>
                        </a:rPr>
                        <m:t>+</m:t>
                      </m:r>
                      <m:r>
                        <a:rPr lang="en-US" sz="1200" b="0" i="1" smtClean="0">
                          <a:latin typeface="Cambria Math" charset="0"/>
                        </a:rPr>
                        <m:t>𝑉</m:t>
                      </m:r>
                      <m:r>
                        <a:rPr lang="en-US" sz="1200" b="0" i="1" baseline="-25000" smtClean="0">
                          <a:latin typeface="Cambria Math" charset="0"/>
                          <a:ea typeface="Cambria Math" charset="0"/>
                          <a:cs typeface="Cambria Math" charset="0"/>
                        </a:rPr>
                        <m:t>∞</m:t>
                      </m:r>
                    </m:oMath>
                  </m:oMathPara>
                </a14:m>
                <a:endParaRPr lang="en-US" sz="1200" baseline="-25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243658" y="6447973"/>
                <a:ext cx="1863125" cy="350609"/>
              </a:xfrm>
              <a:prstGeom prst="rect">
                <a:avLst/>
              </a:prstGeom>
              <a:blipFill rotWithShape="0">
                <a:blip r:embed="rId6"/>
                <a:stretch>
                  <a:fillRect t="-1754" b="-175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89421" y="6010831"/>
                <a:ext cx="1341842" cy="350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𝑅𝐶</m:t>
                      </m:r>
                      <m:f>
                        <m:fPr>
                          <m:ctrlPr>
                            <a:rPr lang="bg-BG" sz="1200" b="0" i="1" smtClean="0">
                              <a:latin typeface="Cambria Math" panose="02040503050406030204" pitchFamily="18" charset="0"/>
                            </a:rPr>
                          </m:ctrlPr>
                        </m:fPr>
                        <m:num>
                          <m:r>
                            <a:rPr lang="en-US" sz="1200" b="0" i="1" smtClean="0">
                              <a:latin typeface="Cambria Math" charset="0"/>
                            </a:rPr>
                            <m:t>𝑑𝑉</m:t>
                          </m:r>
                        </m:num>
                        <m:den>
                          <m:r>
                            <a:rPr lang="en-US" sz="1200" b="0" i="1" smtClean="0">
                              <a:latin typeface="Cambria Math" charset="0"/>
                            </a:rPr>
                            <m:t>𝑑𝑡</m:t>
                          </m:r>
                        </m:den>
                      </m:f>
                      <m:r>
                        <a:rPr lang="en-US" sz="1200" b="0" i="1" smtClean="0">
                          <a:latin typeface="Cambria Math" charset="0"/>
                        </a:rPr>
                        <m:t>=−</m:t>
                      </m:r>
                      <m:r>
                        <a:rPr lang="en-US" sz="1200" b="0" i="1" smtClean="0">
                          <a:latin typeface="Cambria Math" charset="0"/>
                        </a:rPr>
                        <m:t>𝑉</m:t>
                      </m:r>
                      <m:r>
                        <a:rPr lang="en-US" sz="1200" b="0" i="1" smtClean="0">
                          <a:latin typeface="Cambria Math" charset="0"/>
                        </a:rPr>
                        <m:t>+</m:t>
                      </m:r>
                      <m:r>
                        <a:rPr lang="en-US" sz="1200" b="0" i="1" smtClean="0">
                          <a:latin typeface="Cambria Math" charset="0"/>
                        </a:rPr>
                        <m:t>𝐼𝑒𝑥𝑡𝑅</m:t>
                      </m:r>
                    </m:oMath>
                  </m:oMathPara>
                </a14:m>
                <a:endParaRPr lang="en-US" sz="1200" baseline="-25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89421" y="6010831"/>
                <a:ext cx="1341842" cy="350609"/>
              </a:xfrm>
              <a:prstGeom prst="rect">
                <a:avLst/>
              </a:prstGeom>
              <a:blipFill rotWithShape="0">
                <a:blip r:embed="rId7"/>
                <a:stretch>
                  <a:fillRect l="-2727" t="-1724" r="-2727"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724400" y="4114800"/>
                <a:ext cx="1863125" cy="371961"/>
              </a:xfrm>
              <a:prstGeom prst="rect">
                <a:avLst/>
              </a:prstGeom>
              <a:noFill/>
            </p:spPr>
            <p:txBody>
              <a:bodyPr wrap="square" lIns="0" tIns="0" rIns="0" bIns="0" rtlCol="0">
                <a:spAutoFit/>
              </a:bodyPr>
              <a:lstStyle/>
              <a:p>
                <a:r>
                  <a:rPr lang="en-US" sz="1600" b="0" dirty="0"/>
                  <a:t>V</a:t>
                </a:r>
                <a14:m>
                  <m:oMath xmlns:m="http://schemas.openxmlformats.org/officeDocument/2006/math">
                    <m:r>
                      <a:rPr lang="en-US" sz="1600" b="0" i="1" smtClean="0">
                        <a:latin typeface="Cambria Math" charset="0"/>
                      </a:rPr>
                      <m:t>=</m:t>
                    </m:r>
                    <m:r>
                      <a:rPr lang="en-US" sz="1600" i="1">
                        <a:latin typeface="Cambria Math" charset="0"/>
                      </a:rPr>
                      <m:t>𝑉</m:t>
                    </m:r>
                    <m:r>
                      <a:rPr lang="en-US" sz="1600" i="1" baseline="-25000">
                        <a:latin typeface="Cambria Math" charset="0"/>
                        <a:ea typeface="Cambria Math" charset="0"/>
                        <a:cs typeface="Cambria Math" charset="0"/>
                      </a:rPr>
                      <m:t>∞</m:t>
                    </m:r>
                    <m:d>
                      <m:dPr>
                        <m:ctrlPr>
                          <a:rPr lang="en-US" sz="1600" b="0" i="1" baseline="-25000" smtClean="0">
                            <a:latin typeface="Cambria Math" panose="02040503050406030204" pitchFamily="18" charset="0"/>
                            <a:ea typeface="Cambria Math" charset="0"/>
                            <a:cs typeface="Cambria Math" charset="0"/>
                          </a:rPr>
                        </m:ctrlPr>
                      </m:dPr>
                      <m:e>
                        <m:r>
                          <a:rPr lang="en-US" sz="1600" b="0" i="1" smtClean="0">
                            <a:latin typeface="Cambria Math" charset="0"/>
                          </a:rPr>
                          <m:t>1−</m:t>
                        </m:r>
                        <m:sSup>
                          <m:sSupPr>
                            <m:ctrlPr>
                              <a:rPr lang="en-US" sz="1600" b="0" i="1" smtClean="0">
                                <a:latin typeface="Cambria Math" panose="02040503050406030204" pitchFamily="18" charset="0"/>
                              </a:rPr>
                            </m:ctrlPr>
                          </m:sSupPr>
                          <m:e>
                            <m:r>
                              <a:rPr lang="en-US" sz="1600" b="0" i="1" smtClean="0">
                                <a:latin typeface="Cambria Math" charset="0"/>
                              </a:rPr>
                              <m:t>𝑒</m:t>
                            </m:r>
                          </m:e>
                          <m:sup>
                            <m:r>
                              <a:rPr lang="en-US" sz="1600" b="0" i="1" smtClean="0">
                                <a:latin typeface="Cambria Math" charset="0"/>
                              </a:rPr>
                              <m:t>−</m:t>
                            </m:r>
                            <m:f>
                              <m:fPr>
                                <m:ctrlPr>
                                  <a:rPr lang="bg-BG" sz="1600" b="0" i="1" smtClean="0">
                                    <a:latin typeface="Cambria Math" panose="02040503050406030204" pitchFamily="18" charset="0"/>
                                  </a:rPr>
                                </m:ctrlPr>
                              </m:fPr>
                              <m:num>
                                <m:r>
                                  <a:rPr lang="en-US" sz="1600" b="0" i="1" smtClean="0">
                                    <a:latin typeface="Cambria Math" charset="0"/>
                                  </a:rPr>
                                  <m:t>𝑡</m:t>
                                </m:r>
                              </m:num>
                              <m:den>
                                <m:r>
                                  <a:rPr lang="bg-BG" sz="1600" b="0" i="1" smtClean="0">
                                    <a:latin typeface="Cambria Math" charset="0"/>
                                    <a:ea typeface="Cambria Math" charset="0"/>
                                    <a:cs typeface="Cambria Math" charset="0"/>
                                  </a:rPr>
                                  <m:t>𝜏</m:t>
                                </m:r>
                              </m:den>
                            </m:f>
                          </m:sup>
                        </m:sSup>
                      </m:e>
                    </m:d>
                  </m:oMath>
                </a14:m>
                <a:endParaRPr lang="en-US" sz="1600" baseline="-25000" dirty="0"/>
              </a:p>
            </p:txBody>
          </p:sp>
        </mc:Choice>
        <mc:Fallback xmlns="">
          <p:sp>
            <p:nvSpPr>
              <p:cNvPr id="19" name="TextBox 18"/>
              <p:cNvSpPr txBox="1">
                <a:spLocks noRot="1" noChangeAspect="1" noMove="1" noResize="1" noEditPoints="1" noAdjustHandles="1" noChangeArrowheads="1" noChangeShapeType="1" noTextEdit="1"/>
              </p:cNvSpPr>
              <p:nvPr/>
            </p:nvSpPr>
            <p:spPr>
              <a:xfrm>
                <a:off x="4724400" y="4114800"/>
                <a:ext cx="1863125" cy="371961"/>
              </a:xfrm>
              <a:prstGeom prst="rect">
                <a:avLst/>
              </a:prstGeom>
              <a:blipFill rotWithShape="0">
                <a:blip r:embed="rId8"/>
                <a:stretch>
                  <a:fillRect l="-6536" b="-26230"/>
                </a:stretch>
              </a:blipFill>
            </p:spPr>
            <p:txBody>
              <a:bodyPr/>
              <a:lstStyle/>
              <a:p>
                <a:r>
                  <a:rPr lang="en-US">
                    <a:noFill/>
                  </a:rPr>
                  <a:t> </a:t>
                </a:r>
              </a:p>
            </p:txBody>
          </p:sp>
        </mc:Fallback>
      </mc:AlternateContent>
      <p:sp>
        <p:nvSpPr>
          <p:cNvPr id="21" name="TextBox 20"/>
          <p:cNvSpPr txBox="1"/>
          <p:nvPr/>
        </p:nvSpPr>
        <p:spPr>
          <a:xfrm>
            <a:off x="6816804" y="2557046"/>
            <a:ext cx="1184196" cy="338554"/>
          </a:xfrm>
          <a:prstGeom prst="rect">
            <a:avLst/>
          </a:prstGeom>
          <a:solidFill>
            <a:srgbClr val="EBEAF3"/>
          </a:solidFill>
        </p:spPr>
        <p:txBody>
          <a:bodyPr wrap="square" rtlCol="0">
            <a:spAutoFit/>
          </a:bodyPr>
          <a:lstStyle/>
          <a:p>
            <a:r>
              <a:rPr lang="en-US" sz="1600" dirty="0"/>
              <a:t>Max I</a:t>
            </a:r>
            <a:r>
              <a:rPr lang="en-US" sz="1600" baseline="-25000" dirty="0"/>
              <a:t>C</a:t>
            </a:r>
            <a:r>
              <a:rPr lang="en-US" sz="1600" dirty="0"/>
              <a:t> = </a:t>
            </a:r>
            <a:r>
              <a:rPr lang="en-US" sz="1600" dirty="0" err="1"/>
              <a:t>I</a:t>
            </a:r>
            <a:r>
              <a:rPr lang="en-US" sz="1600" baseline="-25000" dirty="0" err="1"/>
              <a:t>ext</a:t>
            </a:r>
            <a:endParaRPr lang="en-US" sz="1600" baseline="-25000" dirty="0"/>
          </a:p>
        </p:txBody>
      </p:sp>
      <p:sp>
        <p:nvSpPr>
          <p:cNvPr id="22" name="TextBox 21"/>
          <p:cNvSpPr txBox="1"/>
          <p:nvPr/>
        </p:nvSpPr>
        <p:spPr>
          <a:xfrm>
            <a:off x="7354007" y="1035098"/>
            <a:ext cx="609600" cy="338554"/>
          </a:xfrm>
          <a:prstGeom prst="rect">
            <a:avLst/>
          </a:prstGeom>
          <a:solidFill>
            <a:srgbClr val="EBEAF3"/>
          </a:solidFill>
        </p:spPr>
        <p:txBody>
          <a:bodyPr wrap="square" rtlCol="0">
            <a:spAutoFit/>
          </a:bodyPr>
          <a:lstStyle/>
          <a:p>
            <a:r>
              <a:rPr lang="en-US" sz="1600" dirty="0" err="1"/>
              <a:t>I</a:t>
            </a:r>
            <a:r>
              <a:rPr lang="en-US" sz="1600" baseline="-25000" dirty="0" err="1"/>
              <a:t>ext</a:t>
            </a:r>
            <a:endParaRPr lang="en-US" sz="1600" baseline="-25000" dirty="0"/>
          </a:p>
        </p:txBody>
      </p:sp>
      <p:sp>
        <p:nvSpPr>
          <p:cNvPr id="23" name="TextBox 22"/>
          <p:cNvSpPr txBox="1"/>
          <p:nvPr/>
        </p:nvSpPr>
        <p:spPr>
          <a:xfrm>
            <a:off x="6740604" y="5698151"/>
            <a:ext cx="1184196" cy="338554"/>
          </a:xfrm>
          <a:prstGeom prst="rect">
            <a:avLst/>
          </a:prstGeom>
          <a:solidFill>
            <a:srgbClr val="EBEAF3"/>
          </a:solidFill>
        </p:spPr>
        <p:txBody>
          <a:bodyPr wrap="square" rtlCol="0">
            <a:spAutoFit/>
          </a:bodyPr>
          <a:lstStyle/>
          <a:p>
            <a:r>
              <a:rPr lang="en-US" sz="1600" dirty="0"/>
              <a:t>Max I</a:t>
            </a:r>
            <a:r>
              <a:rPr lang="en-US" sz="1600" baseline="-25000" dirty="0"/>
              <a:t>R</a:t>
            </a:r>
            <a:r>
              <a:rPr lang="en-US" sz="1600" dirty="0"/>
              <a:t> = </a:t>
            </a:r>
            <a:r>
              <a:rPr lang="en-US" sz="1600" dirty="0" err="1"/>
              <a:t>I</a:t>
            </a:r>
            <a:r>
              <a:rPr lang="en-US" sz="1600" baseline="-25000" dirty="0" err="1"/>
              <a:t>ext</a:t>
            </a:r>
            <a:endParaRPr lang="en-US" sz="1600" baseline="-25000" dirty="0"/>
          </a:p>
        </p:txBody>
      </p:sp>
      <p:sp>
        <p:nvSpPr>
          <p:cNvPr id="13" name="Rectangle 12"/>
          <p:cNvSpPr/>
          <p:nvPr/>
        </p:nvSpPr>
        <p:spPr>
          <a:xfrm>
            <a:off x="5181600" y="2057400"/>
            <a:ext cx="2971800" cy="1524000"/>
          </a:xfrm>
          <a:prstGeom prst="rect">
            <a:avLst/>
          </a:prstGeom>
          <a:solidFill>
            <a:srgbClr val="EBE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181600" y="5334000"/>
            <a:ext cx="2971800" cy="1524000"/>
          </a:xfrm>
          <a:prstGeom prst="rect">
            <a:avLst/>
          </a:prstGeom>
          <a:solidFill>
            <a:srgbClr val="EBE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62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Neurons have a ‘battery’ thanks to transmembrane ion gradients</a:t>
            </a:r>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799" y="2514600"/>
            <a:ext cx="6535615" cy="2362200"/>
          </a:xfrm>
          <a:prstGeom prst="rect">
            <a:avLst/>
          </a:prstGeom>
        </p:spPr>
      </p:pic>
      <p:sp>
        <p:nvSpPr>
          <p:cNvPr id="7" name="TextBox 6"/>
          <p:cNvSpPr txBox="1"/>
          <p:nvPr/>
        </p:nvSpPr>
        <p:spPr>
          <a:xfrm>
            <a:off x="2133600" y="1824335"/>
            <a:ext cx="3996607" cy="461665"/>
          </a:xfrm>
          <a:prstGeom prst="rect">
            <a:avLst/>
          </a:prstGeom>
          <a:noFill/>
        </p:spPr>
        <p:txBody>
          <a:bodyPr wrap="none" rtlCol="0">
            <a:spAutoFit/>
          </a:bodyPr>
          <a:lstStyle/>
          <a:p>
            <a:r>
              <a:rPr lang="en-US" sz="2400" dirty="0"/>
              <a:t>Outside cell: High Na</a:t>
            </a:r>
            <a:r>
              <a:rPr lang="en-US" sz="2400" baseline="30000" dirty="0"/>
              <a:t>+</a:t>
            </a:r>
            <a:r>
              <a:rPr lang="en-US" sz="2400" dirty="0"/>
              <a:t>, Cl</a:t>
            </a:r>
            <a:r>
              <a:rPr lang="en-US" sz="2400" baseline="30000" dirty="0"/>
              <a:t>-</a:t>
            </a:r>
            <a:r>
              <a:rPr lang="en-US" sz="2400" dirty="0"/>
              <a:t>, Ca</a:t>
            </a:r>
            <a:r>
              <a:rPr lang="en-US" sz="2400" baseline="30000" dirty="0"/>
              <a:t>2+</a:t>
            </a:r>
          </a:p>
        </p:txBody>
      </p:sp>
      <p:sp>
        <p:nvSpPr>
          <p:cNvPr id="8" name="TextBox 7"/>
          <p:cNvSpPr txBox="1"/>
          <p:nvPr/>
        </p:nvSpPr>
        <p:spPr>
          <a:xfrm>
            <a:off x="2286000" y="4862036"/>
            <a:ext cx="2475358" cy="461665"/>
          </a:xfrm>
          <a:prstGeom prst="rect">
            <a:avLst/>
          </a:prstGeom>
          <a:noFill/>
        </p:spPr>
        <p:txBody>
          <a:bodyPr wrap="none" rtlCol="0">
            <a:spAutoFit/>
          </a:bodyPr>
          <a:lstStyle/>
          <a:p>
            <a:r>
              <a:rPr lang="en-US" sz="2400" dirty="0"/>
              <a:t>Inside cell: High K</a:t>
            </a:r>
            <a:r>
              <a:rPr lang="en-US" sz="2400" baseline="30000" dirty="0"/>
              <a:t>+</a:t>
            </a:r>
          </a:p>
        </p:txBody>
      </p:sp>
      <p:sp>
        <p:nvSpPr>
          <p:cNvPr id="9" name="TextBox 8"/>
          <p:cNvSpPr txBox="1"/>
          <p:nvPr/>
        </p:nvSpPr>
        <p:spPr>
          <a:xfrm>
            <a:off x="5867400" y="2865695"/>
            <a:ext cx="1370888" cy="369332"/>
          </a:xfrm>
          <a:prstGeom prst="rect">
            <a:avLst/>
          </a:prstGeom>
          <a:noFill/>
        </p:spPr>
        <p:txBody>
          <a:bodyPr wrap="none" rtlCol="0">
            <a:spAutoFit/>
          </a:bodyPr>
          <a:lstStyle/>
          <a:p>
            <a:r>
              <a:rPr lang="en-US" dirty="0"/>
              <a:t>Ion channels</a:t>
            </a:r>
          </a:p>
        </p:txBody>
      </p:sp>
    </p:spTree>
    <p:extLst>
      <p:ext uri="{BB962C8B-B14F-4D97-AF65-F5344CB8AC3E}">
        <p14:creationId xmlns:p14="http://schemas.microsoft.com/office/powerpoint/2010/main" val="565066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8229600" cy="1143000"/>
          </a:xfrm>
        </p:spPr>
        <p:txBody>
          <a:bodyPr>
            <a:normAutofit fontScale="90000"/>
          </a:bodyPr>
          <a:lstStyle/>
          <a:p>
            <a:r>
              <a:rPr lang="en-US" dirty="0"/>
              <a:t>What establishes the transmembrane gradient of ions?</a:t>
            </a:r>
            <a:br>
              <a:rPr lang="en-US" dirty="0"/>
            </a:br>
            <a:br>
              <a:rPr lang="en-US" dirty="0"/>
            </a:br>
            <a:br>
              <a:rPr lang="en-US" dirty="0"/>
            </a:b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9800" y="1600200"/>
            <a:ext cx="4086578" cy="2438400"/>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37080" b="69201"/>
          <a:stretch/>
        </p:blipFill>
        <p:spPr>
          <a:xfrm>
            <a:off x="806911" y="4191000"/>
            <a:ext cx="6355889" cy="2518568"/>
          </a:xfrm>
          <a:prstGeom prst="rect">
            <a:avLst/>
          </a:prstGeom>
        </p:spPr>
      </p:pic>
      <p:sp>
        <p:nvSpPr>
          <p:cNvPr id="6" name="TextBox 5"/>
          <p:cNvSpPr txBox="1"/>
          <p:nvPr/>
        </p:nvSpPr>
        <p:spPr>
          <a:xfrm>
            <a:off x="7239000" y="5715000"/>
            <a:ext cx="1739515" cy="646331"/>
          </a:xfrm>
          <a:prstGeom prst="rect">
            <a:avLst/>
          </a:prstGeom>
          <a:noFill/>
        </p:spPr>
        <p:txBody>
          <a:bodyPr wrap="none" rtlCol="0">
            <a:spAutoFit/>
          </a:bodyPr>
          <a:lstStyle/>
          <a:p>
            <a:r>
              <a:rPr lang="en-US" dirty="0"/>
              <a:t>Anything weird?</a:t>
            </a:r>
          </a:p>
          <a:p>
            <a:r>
              <a:rPr lang="en-US" dirty="0"/>
              <a:t>(charge balance)</a:t>
            </a:r>
          </a:p>
        </p:txBody>
      </p:sp>
      <p:sp>
        <p:nvSpPr>
          <p:cNvPr id="7" name="TextBox 6"/>
          <p:cNvSpPr txBox="1"/>
          <p:nvPr/>
        </p:nvSpPr>
        <p:spPr>
          <a:xfrm>
            <a:off x="304800" y="6488668"/>
            <a:ext cx="8718220" cy="369332"/>
          </a:xfrm>
          <a:prstGeom prst="rect">
            <a:avLst/>
          </a:prstGeom>
          <a:noFill/>
        </p:spPr>
        <p:txBody>
          <a:bodyPr wrap="none" rtlCol="0">
            <a:spAutoFit/>
          </a:bodyPr>
          <a:lstStyle/>
          <a:p>
            <a:r>
              <a:rPr lang="en-US" dirty="0"/>
              <a:t>Not showing all </a:t>
            </a:r>
            <a:r>
              <a:rPr lang="en-US"/>
              <a:t>the intracellular </a:t>
            </a:r>
            <a:r>
              <a:rPr lang="en-US" dirty="0" err="1"/>
              <a:t>impermeant</a:t>
            </a:r>
            <a:r>
              <a:rPr lang="en-US" dirty="0"/>
              <a:t> anions (DNA, metabolites, proteins  ~100 mM)</a:t>
            </a:r>
          </a:p>
        </p:txBody>
      </p:sp>
    </p:spTree>
    <p:extLst>
      <p:ext uri="{BB962C8B-B14F-4D97-AF65-F5344CB8AC3E}">
        <p14:creationId xmlns:p14="http://schemas.microsoft.com/office/powerpoint/2010/main" val="93408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11" y="125159"/>
            <a:ext cx="8229600" cy="1143000"/>
          </a:xfrm>
        </p:spPr>
        <p:txBody>
          <a:bodyPr>
            <a:noAutofit/>
          </a:bodyPr>
          <a:lstStyle/>
          <a:p>
            <a:r>
              <a:rPr lang="en-US" sz="3200" dirty="0"/>
              <a:t>Consider our ancestors: a cell floating in the sea</a:t>
            </a:r>
          </a:p>
        </p:txBody>
      </p:sp>
      <p:sp>
        <p:nvSpPr>
          <p:cNvPr id="5" name="Oval 4"/>
          <p:cNvSpPr/>
          <p:nvPr/>
        </p:nvSpPr>
        <p:spPr>
          <a:xfrm>
            <a:off x="2837211" y="1981200"/>
            <a:ext cx="2743200" cy="3851568"/>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243270" y="2362200"/>
            <a:ext cx="1852943" cy="1477328"/>
          </a:xfrm>
          <a:prstGeom prst="rect">
            <a:avLst/>
          </a:prstGeom>
          <a:noFill/>
        </p:spPr>
        <p:txBody>
          <a:bodyPr wrap="none" rtlCol="0">
            <a:spAutoFit/>
          </a:bodyPr>
          <a:lstStyle/>
          <a:p>
            <a:pPr algn="ctr"/>
            <a:r>
              <a:rPr lang="en-US" dirty="0" err="1">
                <a:solidFill>
                  <a:srgbClr val="7030A0"/>
                </a:solidFill>
              </a:rPr>
              <a:t>Impermeant</a:t>
            </a:r>
            <a:r>
              <a:rPr lang="en-US" dirty="0">
                <a:solidFill>
                  <a:srgbClr val="7030A0"/>
                </a:solidFill>
              </a:rPr>
              <a:t> ions:</a:t>
            </a:r>
          </a:p>
          <a:p>
            <a:pPr algn="ctr"/>
            <a:r>
              <a:rPr lang="en-US" dirty="0">
                <a:solidFill>
                  <a:srgbClr val="7030A0"/>
                </a:solidFill>
              </a:rPr>
              <a:t>(mostly anions)</a:t>
            </a:r>
          </a:p>
          <a:p>
            <a:pPr algn="ctr"/>
            <a:r>
              <a:rPr lang="en-US" dirty="0">
                <a:solidFill>
                  <a:srgbClr val="7030A0"/>
                </a:solidFill>
              </a:rPr>
              <a:t>e.g. proteins</a:t>
            </a:r>
          </a:p>
          <a:p>
            <a:pPr algn="ctr"/>
            <a:r>
              <a:rPr lang="en-US" dirty="0">
                <a:solidFill>
                  <a:srgbClr val="7030A0"/>
                </a:solidFill>
              </a:rPr>
              <a:t>DNA</a:t>
            </a:r>
          </a:p>
          <a:p>
            <a:pPr algn="ctr"/>
            <a:r>
              <a:rPr lang="en-US" dirty="0">
                <a:solidFill>
                  <a:srgbClr val="7030A0"/>
                </a:solidFill>
              </a:rPr>
              <a:t>metabolites</a:t>
            </a:r>
          </a:p>
        </p:txBody>
      </p:sp>
      <p:sp>
        <p:nvSpPr>
          <p:cNvPr id="7" name="TextBox 6"/>
          <p:cNvSpPr txBox="1"/>
          <p:nvPr/>
        </p:nvSpPr>
        <p:spPr>
          <a:xfrm>
            <a:off x="3367484" y="3886200"/>
            <a:ext cx="1737916" cy="923330"/>
          </a:xfrm>
          <a:prstGeom prst="rect">
            <a:avLst/>
          </a:prstGeom>
          <a:noFill/>
        </p:spPr>
        <p:txBody>
          <a:bodyPr wrap="square" rtlCol="0">
            <a:spAutoFit/>
          </a:bodyPr>
          <a:lstStyle/>
          <a:p>
            <a:pPr algn="ctr"/>
            <a:r>
              <a:rPr lang="en-US" dirty="0"/>
              <a:t>Permeant</a:t>
            </a:r>
          </a:p>
          <a:p>
            <a:pPr algn="ctr"/>
            <a:r>
              <a:rPr lang="en-US" dirty="0"/>
              <a:t>ions e.g. Na+, K+, Cl- (inside)</a:t>
            </a:r>
          </a:p>
        </p:txBody>
      </p:sp>
      <p:sp>
        <p:nvSpPr>
          <p:cNvPr id="8" name="TextBox 7"/>
          <p:cNvSpPr txBox="1"/>
          <p:nvPr/>
        </p:nvSpPr>
        <p:spPr>
          <a:xfrm>
            <a:off x="6110684" y="3724870"/>
            <a:ext cx="1737916" cy="923330"/>
          </a:xfrm>
          <a:prstGeom prst="rect">
            <a:avLst/>
          </a:prstGeom>
          <a:noFill/>
        </p:spPr>
        <p:txBody>
          <a:bodyPr wrap="square" rtlCol="0">
            <a:spAutoFit/>
          </a:bodyPr>
          <a:lstStyle/>
          <a:p>
            <a:pPr algn="ctr"/>
            <a:r>
              <a:rPr lang="en-US" dirty="0"/>
              <a:t>Permeant</a:t>
            </a:r>
          </a:p>
          <a:p>
            <a:pPr algn="ctr"/>
            <a:r>
              <a:rPr lang="en-US" dirty="0"/>
              <a:t>ions Na+, K+, Cl- (outside)</a:t>
            </a:r>
          </a:p>
        </p:txBody>
      </p:sp>
      <p:sp>
        <p:nvSpPr>
          <p:cNvPr id="10" name="TextBox 9"/>
          <p:cNvSpPr txBox="1"/>
          <p:nvPr/>
        </p:nvSpPr>
        <p:spPr>
          <a:xfrm>
            <a:off x="1873371" y="1400594"/>
            <a:ext cx="5375605" cy="369332"/>
          </a:xfrm>
          <a:prstGeom prst="rect">
            <a:avLst/>
          </a:prstGeom>
          <a:noFill/>
        </p:spPr>
        <p:txBody>
          <a:bodyPr wrap="square" rtlCol="0">
            <a:spAutoFit/>
          </a:bodyPr>
          <a:lstStyle/>
          <a:p>
            <a:r>
              <a:rPr lang="en-US" dirty="0"/>
              <a:t>The cell membrane separates ’self’ from everything else</a:t>
            </a:r>
          </a:p>
        </p:txBody>
      </p:sp>
      <p:cxnSp>
        <p:nvCxnSpPr>
          <p:cNvPr id="13" name="Straight Arrow Connector 12"/>
          <p:cNvCxnSpPr/>
          <p:nvPr/>
        </p:nvCxnSpPr>
        <p:spPr>
          <a:xfrm>
            <a:off x="5077769" y="3881734"/>
            <a:ext cx="1032915" cy="4466"/>
          </a:xfrm>
          <a:prstGeom prst="straightConnector1">
            <a:avLst/>
          </a:prstGeom>
          <a:ln w="412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905000" y="5940990"/>
            <a:ext cx="6477000" cy="523220"/>
          </a:xfrm>
          <a:prstGeom prst="rect">
            <a:avLst/>
          </a:prstGeom>
          <a:noFill/>
        </p:spPr>
        <p:txBody>
          <a:bodyPr wrap="square" rtlCol="0">
            <a:spAutoFit/>
          </a:bodyPr>
          <a:lstStyle/>
          <a:p>
            <a:r>
              <a:rPr lang="en-US" dirty="0"/>
              <a:t>[</a:t>
            </a:r>
            <a:r>
              <a:rPr lang="en-US" dirty="0" err="1"/>
              <a:t>Impermeants</a:t>
            </a:r>
            <a:r>
              <a:rPr lang="en-US" dirty="0"/>
              <a:t>] + [Permeants (inside)] </a:t>
            </a:r>
            <a:r>
              <a:rPr lang="en-US" sz="2800" dirty="0"/>
              <a:t>&gt;</a:t>
            </a:r>
            <a:r>
              <a:rPr lang="en-US" dirty="0"/>
              <a:t> [Permeants (outside)]</a:t>
            </a:r>
          </a:p>
        </p:txBody>
      </p:sp>
      <p:cxnSp>
        <p:nvCxnSpPr>
          <p:cNvPr id="16" name="Straight Arrow Connector 15"/>
          <p:cNvCxnSpPr/>
          <p:nvPr/>
        </p:nvCxnSpPr>
        <p:spPr>
          <a:xfrm flipH="1" flipV="1">
            <a:off x="4799813" y="5000349"/>
            <a:ext cx="731219" cy="455640"/>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557373" y="5376138"/>
            <a:ext cx="713657" cy="523220"/>
          </a:xfrm>
          <a:prstGeom prst="rect">
            <a:avLst/>
          </a:prstGeom>
          <a:noFill/>
        </p:spPr>
        <p:txBody>
          <a:bodyPr wrap="none" rtlCol="0">
            <a:spAutoFit/>
          </a:bodyPr>
          <a:lstStyle/>
          <a:p>
            <a:r>
              <a:rPr lang="en-US" sz="2800" dirty="0">
                <a:solidFill>
                  <a:schemeClr val="tx2">
                    <a:lumMod val="60000"/>
                    <a:lumOff val="40000"/>
                  </a:schemeClr>
                </a:solidFill>
              </a:rPr>
              <a:t>H</a:t>
            </a:r>
            <a:r>
              <a:rPr lang="en-US" sz="2800" baseline="-25000" dirty="0">
                <a:solidFill>
                  <a:schemeClr val="tx2">
                    <a:lumMod val="60000"/>
                    <a:lumOff val="40000"/>
                  </a:schemeClr>
                </a:solidFill>
              </a:rPr>
              <a:t>2</a:t>
            </a:r>
            <a:r>
              <a:rPr lang="en-US" sz="2800" dirty="0">
                <a:solidFill>
                  <a:schemeClr val="tx2">
                    <a:lumMod val="60000"/>
                    <a:lumOff val="40000"/>
                  </a:schemeClr>
                </a:solidFill>
              </a:rPr>
              <a:t>0</a:t>
            </a:r>
          </a:p>
        </p:txBody>
      </p:sp>
      <p:sp>
        <p:nvSpPr>
          <p:cNvPr id="28" name="TextBox 27"/>
          <p:cNvSpPr txBox="1"/>
          <p:nvPr/>
        </p:nvSpPr>
        <p:spPr>
          <a:xfrm>
            <a:off x="6325628" y="5254094"/>
            <a:ext cx="2434769" cy="646331"/>
          </a:xfrm>
          <a:prstGeom prst="rect">
            <a:avLst/>
          </a:prstGeom>
          <a:noFill/>
        </p:spPr>
        <p:txBody>
          <a:bodyPr wrap="none" rtlCol="0">
            <a:spAutoFit/>
          </a:bodyPr>
          <a:lstStyle/>
          <a:p>
            <a:r>
              <a:rPr lang="en-US" dirty="0"/>
              <a:t>Water will enter the cell</a:t>
            </a:r>
          </a:p>
          <a:p>
            <a:r>
              <a:rPr lang="en-US" dirty="0"/>
              <a:t>by osmosis</a:t>
            </a:r>
          </a:p>
        </p:txBody>
      </p:sp>
    </p:spTree>
    <p:extLst>
      <p:ext uri="{BB962C8B-B14F-4D97-AF65-F5344CB8AC3E}">
        <p14:creationId xmlns:p14="http://schemas.microsoft.com/office/powerpoint/2010/main" val="1024092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43270" y="2362200"/>
            <a:ext cx="1852944" cy="1200329"/>
          </a:xfrm>
          <a:prstGeom prst="rect">
            <a:avLst/>
          </a:prstGeom>
          <a:noFill/>
        </p:spPr>
        <p:txBody>
          <a:bodyPr wrap="none" rtlCol="0">
            <a:spAutoFit/>
          </a:bodyPr>
          <a:lstStyle/>
          <a:p>
            <a:pPr algn="ctr"/>
            <a:r>
              <a:rPr lang="en-US" dirty="0" err="1">
                <a:solidFill>
                  <a:srgbClr val="7030A0"/>
                </a:solidFill>
              </a:rPr>
              <a:t>Impermeant</a:t>
            </a:r>
            <a:r>
              <a:rPr lang="en-US" dirty="0">
                <a:solidFill>
                  <a:srgbClr val="7030A0"/>
                </a:solidFill>
              </a:rPr>
              <a:t> ions:</a:t>
            </a:r>
          </a:p>
          <a:p>
            <a:pPr algn="ctr"/>
            <a:r>
              <a:rPr lang="en-US" dirty="0">
                <a:solidFill>
                  <a:srgbClr val="7030A0"/>
                </a:solidFill>
              </a:rPr>
              <a:t>e.g. proteins</a:t>
            </a:r>
          </a:p>
          <a:p>
            <a:pPr algn="ctr"/>
            <a:r>
              <a:rPr lang="en-US" dirty="0">
                <a:solidFill>
                  <a:srgbClr val="7030A0"/>
                </a:solidFill>
              </a:rPr>
              <a:t>DNA</a:t>
            </a:r>
          </a:p>
          <a:p>
            <a:pPr algn="ctr"/>
            <a:r>
              <a:rPr lang="en-US" dirty="0">
                <a:solidFill>
                  <a:srgbClr val="7030A0"/>
                </a:solidFill>
              </a:rPr>
              <a:t>metabolites</a:t>
            </a:r>
          </a:p>
        </p:txBody>
      </p:sp>
      <p:sp>
        <p:nvSpPr>
          <p:cNvPr id="7" name="TextBox 6"/>
          <p:cNvSpPr txBox="1"/>
          <p:nvPr/>
        </p:nvSpPr>
        <p:spPr>
          <a:xfrm>
            <a:off x="3291284" y="3657600"/>
            <a:ext cx="1737916" cy="646331"/>
          </a:xfrm>
          <a:prstGeom prst="rect">
            <a:avLst/>
          </a:prstGeom>
          <a:noFill/>
        </p:spPr>
        <p:txBody>
          <a:bodyPr wrap="square" rtlCol="0">
            <a:spAutoFit/>
          </a:bodyPr>
          <a:lstStyle/>
          <a:p>
            <a:pPr algn="ctr"/>
            <a:r>
              <a:rPr lang="en-US" dirty="0"/>
              <a:t>Permeant</a:t>
            </a:r>
          </a:p>
          <a:p>
            <a:pPr algn="ctr"/>
            <a:r>
              <a:rPr lang="en-US" dirty="0"/>
              <a:t>ions (inside)</a:t>
            </a:r>
          </a:p>
        </p:txBody>
      </p:sp>
      <p:sp>
        <p:nvSpPr>
          <p:cNvPr id="8" name="TextBox 7"/>
          <p:cNvSpPr txBox="1"/>
          <p:nvPr/>
        </p:nvSpPr>
        <p:spPr>
          <a:xfrm>
            <a:off x="6110684" y="3724870"/>
            <a:ext cx="1737916" cy="646331"/>
          </a:xfrm>
          <a:prstGeom prst="rect">
            <a:avLst/>
          </a:prstGeom>
          <a:noFill/>
        </p:spPr>
        <p:txBody>
          <a:bodyPr wrap="square" rtlCol="0">
            <a:spAutoFit/>
          </a:bodyPr>
          <a:lstStyle/>
          <a:p>
            <a:pPr algn="ctr"/>
            <a:r>
              <a:rPr lang="en-US" dirty="0"/>
              <a:t>Permeant</a:t>
            </a:r>
          </a:p>
          <a:p>
            <a:pPr algn="ctr"/>
            <a:r>
              <a:rPr lang="en-US" dirty="0"/>
              <a:t>Ions (outside)</a:t>
            </a:r>
          </a:p>
        </p:txBody>
      </p:sp>
      <p:cxnSp>
        <p:nvCxnSpPr>
          <p:cNvPr id="13" name="Straight Arrow Connector 12"/>
          <p:cNvCxnSpPr/>
          <p:nvPr/>
        </p:nvCxnSpPr>
        <p:spPr>
          <a:xfrm>
            <a:off x="5077769" y="3881734"/>
            <a:ext cx="1032915" cy="4466"/>
          </a:xfrm>
          <a:prstGeom prst="straightConnector1">
            <a:avLst/>
          </a:prstGeom>
          <a:ln w="412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4799813" y="5000349"/>
            <a:ext cx="731219" cy="455640"/>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557373" y="5376138"/>
            <a:ext cx="713657" cy="523220"/>
          </a:xfrm>
          <a:prstGeom prst="rect">
            <a:avLst/>
          </a:prstGeom>
          <a:noFill/>
        </p:spPr>
        <p:txBody>
          <a:bodyPr wrap="none" rtlCol="0">
            <a:spAutoFit/>
          </a:bodyPr>
          <a:lstStyle/>
          <a:p>
            <a:r>
              <a:rPr lang="en-US" sz="2800" dirty="0">
                <a:solidFill>
                  <a:schemeClr val="tx2">
                    <a:lumMod val="60000"/>
                    <a:lumOff val="40000"/>
                  </a:schemeClr>
                </a:solidFill>
              </a:rPr>
              <a:t>H</a:t>
            </a:r>
            <a:r>
              <a:rPr lang="en-US" sz="2800" baseline="-25000" dirty="0">
                <a:solidFill>
                  <a:schemeClr val="tx2">
                    <a:lumMod val="60000"/>
                    <a:lumOff val="40000"/>
                  </a:schemeClr>
                </a:solidFill>
              </a:rPr>
              <a:t>2</a:t>
            </a:r>
            <a:r>
              <a:rPr lang="en-US" sz="2800" dirty="0">
                <a:solidFill>
                  <a:schemeClr val="tx2">
                    <a:lumMod val="60000"/>
                    <a:lumOff val="40000"/>
                  </a:schemeClr>
                </a:solidFill>
              </a:rPr>
              <a:t>0</a:t>
            </a:r>
          </a:p>
        </p:txBody>
      </p:sp>
      <p:sp>
        <p:nvSpPr>
          <p:cNvPr id="15" name="Explosion 2 14"/>
          <p:cNvSpPr/>
          <p:nvPr/>
        </p:nvSpPr>
        <p:spPr>
          <a:xfrm rot="1170475">
            <a:off x="1376529" y="1032067"/>
            <a:ext cx="5803740" cy="5000415"/>
          </a:xfrm>
          <a:prstGeom prst="irregularSeal2">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79231" y="482957"/>
            <a:ext cx="1420582" cy="646331"/>
          </a:xfrm>
          <a:prstGeom prst="rect">
            <a:avLst/>
          </a:prstGeom>
          <a:noFill/>
        </p:spPr>
        <p:txBody>
          <a:bodyPr wrap="none" rtlCol="0">
            <a:spAutoFit/>
          </a:bodyPr>
          <a:lstStyle/>
          <a:p>
            <a:r>
              <a:rPr lang="en-US" sz="3600" dirty="0"/>
              <a:t>POP!!!</a:t>
            </a:r>
          </a:p>
        </p:txBody>
      </p:sp>
      <p:sp>
        <p:nvSpPr>
          <p:cNvPr id="19" name="TextBox 18"/>
          <p:cNvSpPr txBox="1"/>
          <p:nvPr/>
        </p:nvSpPr>
        <p:spPr>
          <a:xfrm>
            <a:off x="1905000" y="5940990"/>
            <a:ext cx="6477000" cy="523220"/>
          </a:xfrm>
          <a:prstGeom prst="rect">
            <a:avLst/>
          </a:prstGeom>
          <a:noFill/>
        </p:spPr>
        <p:txBody>
          <a:bodyPr wrap="square" rtlCol="0">
            <a:spAutoFit/>
          </a:bodyPr>
          <a:lstStyle/>
          <a:p>
            <a:r>
              <a:rPr lang="en-US" dirty="0"/>
              <a:t>[</a:t>
            </a:r>
            <a:r>
              <a:rPr lang="en-US" dirty="0" err="1"/>
              <a:t>Impermeants</a:t>
            </a:r>
            <a:r>
              <a:rPr lang="en-US" dirty="0"/>
              <a:t>] + [Permeants (inside)] </a:t>
            </a:r>
            <a:r>
              <a:rPr lang="en-US" sz="2800" dirty="0"/>
              <a:t>&gt;</a:t>
            </a:r>
            <a:r>
              <a:rPr lang="en-US" dirty="0"/>
              <a:t> [Permeants (outside)]</a:t>
            </a:r>
          </a:p>
        </p:txBody>
      </p:sp>
    </p:spTree>
    <p:extLst>
      <p:ext uri="{BB962C8B-B14F-4D97-AF65-F5344CB8AC3E}">
        <p14:creationId xmlns:p14="http://schemas.microsoft.com/office/powerpoint/2010/main" val="1993776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87" y="2165715"/>
            <a:ext cx="2661424" cy="2377539"/>
          </a:xfrm>
          <a:prstGeom prst="rect">
            <a:avLst/>
          </a:prstGeom>
        </p:spPr>
      </p:pic>
      <p:cxnSp>
        <p:nvCxnSpPr>
          <p:cNvPr id="24" name="Straight Arrow Connector 23"/>
          <p:cNvCxnSpPr/>
          <p:nvPr/>
        </p:nvCxnSpPr>
        <p:spPr>
          <a:xfrm>
            <a:off x="5102431" y="4578423"/>
            <a:ext cx="993569" cy="0"/>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04800" y="152400"/>
            <a:ext cx="8686800" cy="1143000"/>
          </a:xfrm>
        </p:spPr>
        <p:txBody>
          <a:bodyPr>
            <a:noAutofit/>
          </a:bodyPr>
          <a:lstStyle/>
          <a:p>
            <a:r>
              <a:rPr lang="en-US" sz="3200" dirty="0"/>
              <a:t>The Na+ / K+ ATPase prevents cells from swelling</a:t>
            </a:r>
            <a:br>
              <a:rPr lang="en-US" sz="3200" dirty="0"/>
            </a:br>
            <a:r>
              <a:rPr lang="en-US" sz="3200" dirty="0"/>
              <a:t>by pumping Na+ out of the cell</a:t>
            </a:r>
          </a:p>
        </p:txBody>
      </p:sp>
      <p:sp>
        <p:nvSpPr>
          <p:cNvPr id="5" name="Oval 4"/>
          <p:cNvSpPr/>
          <p:nvPr/>
        </p:nvSpPr>
        <p:spPr>
          <a:xfrm>
            <a:off x="2837211" y="1981200"/>
            <a:ext cx="2743200" cy="3851568"/>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276600" y="2457271"/>
            <a:ext cx="1852944" cy="1200329"/>
          </a:xfrm>
          <a:prstGeom prst="rect">
            <a:avLst/>
          </a:prstGeom>
          <a:noFill/>
        </p:spPr>
        <p:txBody>
          <a:bodyPr wrap="none" rtlCol="0">
            <a:spAutoFit/>
          </a:bodyPr>
          <a:lstStyle/>
          <a:p>
            <a:pPr algn="ctr"/>
            <a:r>
              <a:rPr lang="en-US" dirty="0" err="1">
                <a:solidFill>
                  <a:srgbClr val="7030A0"/>
                </a:solidFill>
              </a:rPr>
              <a:t>Impermeant</a:t>
            </a:r>
            <a:r>
              <a:rPr lang="en-US" dirty="0">
                <a:solidFill>
                  <a:srgbClr val="7030A0"/>
                </a:solidFill>
              </a:rPr>
              <a:t> ions:</a:t>
            </a:r>
          </a:p>
          <a:p>
            <a:pPr algn="ctr"/>
            <a:r>
              <a:rPr lang="en-US" dirty="0">
                <a:solidFill>
                  <a:srgbClr val="7030A0"/>
                </a:solidFill>
              </a:rPr>
              <a:t>e.g. proteins</a:t>
            </a:r>
          </a:p>
          <a:p>
            <a:pPr algn="ctr"/>
            <a:r>
              <a:rPr lang="en-US" dirty="0">
                <a:solidFill>
                  <a:srgbClr val="7030A0"/>
                </a:solidFill>
              </a:rPr>
              <a:t>DNA</a:t>
            </a:r>
          </a:p>
          <a:p>
            <a:pPr algn="ctr"/>
            <a:r>
              <a:rPr lang="en-US" dirty="0">
                <a:solidFill>
                  <a:srgbClr val="7030A0"/>
                </a:solidFill>
              </a:rPr>
              <a:t>metabolites</a:t>
            </a:r>
          </a:p>
        </p:txBody>
      </p:sp>
      <p:sp>
        <p:nvSpPr>
          <p:cNvPr id="7" name="TextBox 6"/>
          <p:cNvSpPr txBox="1"/>
          <p:nvPr/>
        </p:nvSpPr>
        <p:spPr>
          <a:xfrm>
            <a:off x="3291284" y="3657600"/>
            <a:ext cx="1737916" cy="646331"/>
          </a:xfrm>
          <a:prstGeom prst="rect">
            <a:avLst/>
          </a:prstGeom>
          <a:noFill/>
        </p:spPr>
        <p:txBody>
          <a:bodyPr wrap="square" rtlCol="0">
            <a:spAutoFit/>
          </a:bodyPr>
          <a:lstStyle/>
          <a:p>
            <a:pPr algn="ctr"/>
            <a:r>
              <a:rPr lang="en-US" dirty="0"/>
              <a:t>Permeant</a:t>
            </a:r>
          </a:p>
          <a:p>
            <a:pPr algn="ctr"/>
            <a:r>
              <a:rPr lang="en-US" dirty="0"/>
              <a:t>ions (inside)</a:t>
            </a:r>
          </a:p>
        </p:txBody>
      </p:sp>
      <p:sp>
        <p:nvSpPr>
          <p:cNvPr id="8" name="TextBox 7"/>
          <p:cNvSpPr txBox="1"/>
          <p:nvPr/>
        </p:nvSpPr>
        <p:spPr>
          <a:xfrm>
            <a:off x="6110684" y="3724870"/>
            <a:ext cx="1737916" cy="646331"/>
          </a:xfrm>
          <a:prstGeom prst="rect">
            <a:avLst/>
          </a:prstGeom>
          <a:noFill/>
        </p:spPr>
        <p:txBody>
          <a:bodyPr wrap="square" rtlCol="0">
            <a:spAutoFit/>
          </a:bodyPr>
          <a:lstStyle/>
          <a:p>
            <a:pPr algn="ctr"/>
            <a:r>
              <a:rPr lang="en-US" dirty="0"/>
              <a:t>Permeant</a:t>
            </a:r>
          </a:p>
          <a:p>
            <a:pPr algn="ctr"/>
            <a:r>
              <a:rPr lang="en-US" dirty="0"/>
              <a:t>Ions (outside)</a:t>
            </a:r>
          </a:p>
        </p:txBody>
      </p:sp>
      <p:sp>
        <p:nvSpPr>
          <p:cNvPr id="10" name="TextBox 9"/>
          <p:cNvSpPr txBox="1"/>
          <p:nvPr/>
        </p:nvSpPr>
        <p:spPr>
          <a:xfrm>
            <a:off x="3930501" y="1624652"/>
            <a:ext cx="634533" cy="369332"/>
          </a:xfrm>
          <a:prstGeom prst="rect">
            <a:avLst/>
          </a:prstGeom>
          <a:noFill/>
        </p:spPr>
        <p:txBody>
          <a:bodyPr wrap="none" rtlCol="0">
            <a:spAutoFit/>
          </a:bodyPr>
          <a:lstStyle/>
          <a:p>
            <a:r>
              <a:rPr lang="en-US" dirty="0"/>
              <a:t>‘self’</a:t>
            </a:r>
          </a:p>
        </p:txBody>
      </p:sp>
      <p:cxnSp>
        <p:nvCxnSpPr>
          <p:cNvPr id="13" name="Straight Arrow Connector 12"/>
          <p:cNvCxnSpPr/>
          <p:nvPr/>
        </p:nvCxnSpPr>
        <p:spPr>
          <a:xfrm>
            <a:off x="5077769" y="3881734"/>
            <a:ext cx="1032915" cy="4466"/>
          </a:xfrm>
          <a:prstGeom prst="straightConnector1">
            <a:avLst/>
          </a:prstGeom>
          <a:ln w="412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4758949" y="5228169"/>
            <a:ext cx="772084" cy="22782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557373" y="5376138"/>
            <a:ext cx="713657" cy="523220"/>
          </a:xfrm>
          <a:prstGeom prst="rect">
            <a:avLst/>
          </a:prstGeom>
          <a:noFill/>
        </p:spPr>
        <p:txBody>
          <a:bodyPr wrap="none" rtlCol="0">
            <a:spAutoFit/>
          </a:bodyPr>
          <a:lstStyle/>
          <a:p>
            <a:r>
              <a:rPr lang="en-US" sz="2800" dirty="0">
                <a:solidFill>
                  <a:schemeClr val="tx2">
                    <a:lumMod val="60000"/>
                    <a:lumOff val="40000"/>
                  </a:schemeClr>
                </a:solidFill>
              </a:rPr>
              <a:t>H</a:t>
            </a:r>
            <a:r>
              <a:rPr lang="en-US" sz="2800" baseline="-25000" dirty="0">
                <a:solidFill>
                  <a:schemeClr val="tx2">
                    <a:lumMod val="60000"/>
                    <a:lumOff val="40000"/>
                  </a:schemeClr>
                </a:solidFill>
              </a:rPr>
              <a:t>2</a:t>
            </a:r>
            <a:r>
              <a:rPr lang="en-US" sz="2800" dirty="0">
                <a:solidFill>
                  <a:schemeClr val="tx2">
                    <a:lumMod val="60000"/>
                    <a:lumOff val="40000"/>
                  </a:schemeClr>
                </a:solidFill>
              </a:rPr>
              <a:t>0</a:t>
            </a:r>
          </a:p>
        </p:txBody>
      </p:sp>
      <p:sp>
        <p:nvSpPr>
          <p:cNvPr id="22" name="Terminator 21"/>
          <p:cNvSpPr/>
          <p:nvPr/>
        </p:nvSpPr>
        <p:spPr>
          <a:xfrm>
            <a:off x="5283014" y="4362778"/>
            <a:ext cx="548718" cy="371059"/>
          </a:xfrm>
          <a:prstGeom prst="flowChartTerminator">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419751" y="4790111"/>
            <a:ext cx="1737916" cy="369332"/>
          </a:xfrm>
          <a:prstGeom prst="rect">
            <a:avLst/>
          </a:prstGeom>
          <a:noFill/>
        </p:spPr>
        <p:txBody>
          <a:bodyPr wrap="square" rtlCol="0">
            <a:spAutoFit/>
          </a:bodyPr>
          <a:lstStyle/>
          <a:p>
            <a:pPr algn="ctr"/>
            <a:r>
              <a:rPr lang="en-US"/>
              <a:t>Na+ / K+ ATPase</a:t>
            </a:r>
            <a:endParaRPr lang="en-US" dirty="0"/>
          </a:p>
        </p:txBody>
      </p:sp>
      <p:sp>
        <p:nvSpPr>
          <p:cNvPr id="15" name="TextBox 14"/>
          <p:cNvSpPr txBox="1"/>
          <p:nvPr/>
        </p:nvSpPr>
        <p:spPr>
          <a:xfrm>
            <a:off x="3840464" y="4966559"/>
            <a:ext cx="713657" cy="523220"/>
          </a:xfrm>
          <a:prstGeom prst="rect">
            <a:avLst/>
          </a:prstGeom>
          <a:noFill/>
        </p:spPr>
        <p:txBody>
          <a:bodyPr wrap="none" rtlCol="0">
            <a:spAutoFit/>
          </a:bodyPr>
          <a:lstStyle/>
          <a:p>
            <a:r>
              <a:rPr lang="en-US" sz="2800" dirty="0">
                <a:solidFill>
                  <a:schemeClr val="tx2">
                    <a:lumMod val="60000"/>
                    <a:lumOff val="40000"/>
                  </a:schemeClr>
                </a:solidFill>
              </a:rPr>
              <a:t>H</a:t>
            </a:r>
            <a:r>
              <a:rPr lang="en-US" sz="2800" baseline="-25000" dirty="0">
                <a:solidFill>
                  <a:schemeClr val="tx2">
                    <a:lumMod val="60000"/>
                    <a:lumOff val="40000"/>
                  </a:schemeClr>
                </a:solidFill>
              </a:rPr>
              <a:t>2</a:t>
            </a:r>
            <a:r>
              <a:rPr lang="en-US" sz="2800" dirty="0">
                <a:solidFill>
                  <a:schemeClr val="tx2">
                    <a:lumMod val="60000"/>
                    <a:lumOff val="40000"/>
                  </a:schemeClr>
                </a:solidFill>
              </a:rPr>
              <a:t>0</a:t>
            </a:r>
          </a:p>
        </p:txBody>
      </p:sp>
      <p:sp>
        <p:nvSpPr>
          <p:cNvPr id="17" name="TextBox 16"/>
          <p:cNvSpPr txBox="1"/>
          <p:nvPr/>
        </p:nvSpPr>
        <p:spPr>
          <a:xfrm>
            <a:off x="1905000" y="5940990"/>
            <a:ext cx="6477000" cy="523220"/>
          </a:xfrm>
          <a:prstGeom prst="rect">
            <a:avLst/>
          </a:prstGeom>
          <a:noFill/>
        </p:spPr>
        <p:txBody>
          <a:bodyPr wrap="square" rtlCol="0">
            <a:spAutoFit/>
          </a:bodyPr>
          <a:lstStyle/>
          <a:p>
            <a:r>
              <a:rPr lang="en-US" dirty="0"/>
              <a:t>[</a:t>
            </a:r>
            <a:r>
              <a:rPr lang="en-US" dirty="0" err="1"/>
              <a:t>Impermeants</a:t>
            </a:r>
            <a:r>
              <a:rPr lang="en-US" dirty="0"/>
              <a:t>] + [Permeants (inside)] </a:t>
            </a:r>
            <a:r>
              <a:rPr lang="en-US" sz="2800" dirty="0"/>
              <a:t>=</a:t>
            </a:r>
            <a:r>
              <a:rPr lang="en-US" dirty="0"/>
              <a:t> [Permeants (outside)]</a:t>
            </a:r>
          </a:p>
        </p:txBody>
      </p:sp>
      <p:sp>
        <p:nvSpPr>
          <p:cNvPr id="9" name="TextBox 8"/>
          <p:cNvSpPr txBox="1"/>
          <p:nvPr/>
        </p:nvSpPr>
        <p:spPr>
          <a:xfrm>
            <a:off x="779374" y="1796383"/>
            <a:ext cx="961161" cy="369332"/>
          </a:xfrm>
          <a:prstGeom prst="rect">
            <a:avLst/>
          </a:prstGeom>
          <a:noFill/>
        </p:spPr>
        <p:txBody>
          <a:bodyPr wrap="none" rtlCol="0">
            <a:spAutoFit/>
          </a:bodyPr>
          <a:lstStyle/>
          <a:p>
            <a:r>
              <a:rPr lang="en-US"/>
              <a:t>Cell wall</a:t>
            </a:r>
          </a:p>
        </p:txBody>
      </p:sp>
      <p:sp>
        <p:nvSpPr>
          <p:cNvPr id="20" name="TextBox 19"/>
          <p:cNvSpPr txBox="1"/>
          <p:nvPr/>
        </p:nvSpPr>
        <p:spPr>
          <a:xfrm>
            <a:off x="742248" y="4430047"/>
            <a:ext cx="1035412" cy="369332"/>
          </a:xfrm>
          <a:prstGeom prst="rect">
            <a:avLst/>
          </a:prstGeom>
          <a:noFill/>
        </p:spPr>
        <p:txBody>
          <a:bodyPr wrap="none" rtlCol="0">
            <a:spAutoFit/>
          </a:bodyPr>
          <a:lstStyle/>
          <a:p>
            <a:r>
              <a:rPr lang="en-US"/>
              <a:t>Plant cell</a:t>
            </a:r>
          </a:p>
        </p:txBody>
      </p:sp>
      <p:sp>
        <p:nvSpPr>
          <p:cNvPr id="12" name="TextBox 11"/>
          <p:cNvSpPr txBox="1"/>
          <p:nvPr/>
        </p:nvSpPr>
        <p:spPr>
          <a:xfrm>
            <a:off x="6109541" y="4391390"/>
            <a:ext cx="559769" cy="369332"/>
          </a:xfrm>
          <a:prstGeom prst="rect">
            <a:avLst/>
          </a:prstGeom>
          <a:noFill/>
        </p:spPr>
        <p:txBody>
          <a:bodyPr wrap="none" rtlCol="0">
            <a:spAutoFit/>
          </a:bodyPr>
          <a:lstStyle/>
          <a:p>
            <a:r>
              <a:rPr lang="en-US"/>
              <a:t>Na+</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4279" y="1569519"/>
            <a:ext cx="3249044" cy="1938656"/>
          </a:xfrm>
          <a:prstGeom prst="rect">
            <a:avLst/>
          </a:prstGeom>
        </p:spPr>
      </p:pic>
      <p:sp>
        <p:nvSpPr>
          <p:cNvPr id="3" name="TextBox 2"/>
          <p:cNvSpPr txBox="1"/>
          <p:nvPr/>
        </p:nvSpPr>
        <p:spPr>
          <a:xfrm>
            <a:off x="7695606" y="4724400"/>
            <a:ext cx="1465979" cy="923330"/>
          </a:xfrm>
          <a:prstGeom prst="rect">
            <a:avLst/>
          </a:prstGeom>
          <a:noFill/>
        </p:spPr>
        <p:txBody>
          <a:bodyPr wrap="none" rtlCol="0">
            <a:spAutoFit/>
          </a:bodyPr>
          <a:lstStyle/>
          <a:p>
            <a:r>
              <a:rPr lang="en-US" dirty="0"/>
              <a:t>Na+ becomes</a:t>
            </a:r>
          </a:p>
          <a:p>
            <a:r>
              <a:rPr lang="en-US" dirty="0"/>
              <a:t>‘functionally’ </a:t>
            </a:r>
          </a:p>
          <a:p>
            <a:r>
              <a:rPr lang="en-US" dirty="0" err="1"/>
              <a:t>impermeant</a:t>
            </a:r>
            <a:endParaRPr lang="en-US" dirty="0"/>
          </a:p>
        </p:txBody>
      </p:sp>
    </p:spTree>
    <p:extLst>
      <p:ext uri="{BB962C8B-B14F-4D97-AF65-F5344CB8AC3E}">
        <p14:creationId xmlns:p14="http://schemas.microsoft.com/office/powerpoint/2010/main" val="6102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2400" y="2141454"/>
            <a:ext cx="3581736" cy="2514600"/>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361329" y="1600200"/>
            <a:ext cx="4343400" cy="4425131"/>
          </a:xfrm>
        </p:spPr>
      </p:pic>
      <p:sp>
        <p:nvSpPr>
          <p:cNvPr id="8" name="TextBox 7"/>
          <p:cNvSpPr txBox="1"/>
          <p:nvPr/>
        </p:nvSpPr>
        <p:spPr>
          <a:xfrm>
            <a:off x="152400" y="6537775"/>
            <a:ext cx="1219200" cy="276999"/>
          </a:xfrm>
          <a:prstGeom prst="rect">
            <a:avLst/>
          </a:prstGeom>
          <a:noFill/>
        </p:spPr>
        <p:txBody>
          <a:bodyPr wrap="square" rtlCol="0">
            <a:spAutoFit/>
          </a:bodyPr>
          <a:lstStyle/>
          <a:p>
            <a:r>
              <a:rPr lang="en-US" sz="1200" dirty="0" err="1"/>
              <a:t>Kira</a:t>
            </a:r>
            <a:r>
              <a:rPr lang="en-US" sz="1200" dirty="0"/>
              <a:t> </a:t>
            </a:r>
            <a:r>
              <a:rPr lang="en-US" sz="1200" dirty="0" err="1"/>
              <a:t>Dusterwald</a:t>
            </a:r>
            <a:endParaRPr lang="en-US" sz="1200"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959" y="5257799"/>
            <a:ext cx="936083" cy="1245081"/>
          </a:xfrm>
          <a:prstGeom prst="rect">
            <a:avLst/>
          </a:prstGeom>
        </p:spPr>
      </p:pic>
      <p:sp>
        <p:nvSpPr>
          <p:cNvPr id="10" name="Title 1"/>
          <p:cNvSpPr txBox="1">
            <a:spLocks noGrp="1"/>
          </p:cNvSpPr>
          <p:nvPr>
            <p:ph type="title"/>
          </p:nvPr>
        </p:nvSpPr>
        <p:spPr>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t>The Na</a:t>
            </a:r>
            <a:r>
              <a:rPr lang="en-US" sz="2800" baseline="30000" dirty="0"/>
              <a:t>+</a:t>
            </a:r>
            <a:r>
              <a:rPr lang="en-US" sz="2800" dirty="0"/>
              <a:t>/K</a:t>
            </a:r>
            <a:r>
              <a:rPr lang="en-US" sz="2800" baseline="30000" dirty="0"/>
              <a:t>+</a:t>
            </a:r>
            <a:r>
              <a:rPr lang="en-US" sz="2800" dirty="0"/>
              <a:t> ATPase prevents cells exploding and in so doing establishes ion gradients (and </a:t>
            </a:r>
            <a:r>
              <a:rPr lang="en-US" sz="2800" dirty="0" err="1"/>
              <a:t>Vm</a:t>
            </a:r>
            <a:r>
              <a:rPr lang="en-US" sz="2800" dirty="0"/>
              <a:t>)</a:t>
            </a:r>
          </a:p>
        </p:txBody>
      </p:sp>
      <p:sp>
        <p:nvSpPr>
          <p:cNvPr id="2" name="TextBox 1">
            <a:extLst>
              <a:ext uri="{FF2B5EF4-FFF2-40B4-BE49-F238E27FC236}">
                <a16:creationId xmlns:a16="http://schemas.microsoft.com/office/drawing/2014/main" id="{17781124-9EFC-2445-9D6E-F36B9D2FF0F9}"/>
              </a:ext>
            </a:extLst>
          </p:cNvPr>
          <p:cNvSpPr txBox="1"/>
          <p:nvPr/>
        </p:nvSpPr>
        <p:spPr>
          <a:xfrm>
            <a:off x="6132983" y="6318214"/>
            <a:ext cx="3011017" cy="369332"/>
          </a:xfrm>
          <a:prstGeom prst="rect">
            <a:avLst/>
          </a:prstGeom>
          <a:noFill/>
        </p:spPr>
        <p:txBody>
          <a:bodyPr wrap="none" rtlCol="0">
            <a:spAutoFit/>
          </a:bodyPr>
          <a:lstStyle/>
          <a:p>
            <a:r>
              <a:rPr lang="en-US" dirty="0" err="1"/>
              <a:t>Dursterwald</a:t>
            </a:r>
            <a:r>
              <a:rPr lang="en-US" dirty="0"/>
              <a:t> et al. (2018) </a:t>
            </a:r>
            <a:r>
              <a:rPr lang="en-US" b="1" dirty="0" err="1"/>
              <a:t>eLife</a:t>
            </a:r>
            <a:endParaRPr lang="en-US" b="1" dirty="0"/>
          </a:p>
        </p:txBody>
      </p:sp>
    </p:spTree>
    <p:extLst>
      <p:ext uri="{BB962C8B-B14F-4D97-AF65-F5344CB8AC3E}">
        <p14:creationId xmlns:p14="http://schemas.microsoft.com/office/powerpoint/2010/main" val="653575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Neurons have a ‘battery’ thanks to transmembrane ion gradients</a:t>
            </a:r>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799" y="2514600"/>
            <a:ext cx="6535615" cy="2362200"/>
          </a:xfrm>
          <a:prstGeom prst="rect">
            <a:avLst/>
          </a:prstGeom>
        </p:spPr>
      </p:pic>
      <p:sp>
        <p:nvSpPr>
          <p:cNvPr id="7" name="TextBox 6"/>
          <p:cNvSpPr txBox="1"/>
          <p:nvPr/>
        </p:nvSpPr>
        <p:spPr>
          <a:xfrm>
            <a:off x="2133600" y="1824335"/>
            <a:ext cx="3996607" cy="461665"/>
          </a:xfrm>
          <a:prstGeom prst="rect">
            <a:avLst/>
          </a:prstGeom>
          <a:noFill/>
        </p:spPr>
        <p:txBody>
          <a:bodyPr wrap="none" rtlCol="0">
            <a:spAutoFit/>
          </a:bodyPr>
          <a:lstStyle/>
          <a:p>
            <a:r>
              <a:rPr lang="en-US" sz="2400" dirty="0"/>
              <a:t>Outside cell: High Na</a:t>
            </a:r>
            <a:r>
              <a:rPr lang="en-US" sz="2400" baseline="30000" dirty="0"/>
              <a:t>+</a:t>
            </a:r>
            <a:r>
              <a:rPr lang="en-US" sz="2400" dirty="0"/>
              <a:t>, Cl</a:t>
            </a:r>
            <a:r>
              <a:rPr lang="en-US" sz="2400" baseline="30000" dirty="0"/>
              <a:t>-</a:t>
            </a:r>
            <a:r>
              <a:rPr lang="en-US" sz="2400" dirty="0"/>
              <a:t>, Ca</a:t>
            </a:r>
            <a:r>
              <a:rPr lang="en-US" sz="2400" baseline="30000" dirty="0"/>
              <a:t>2+</a:t>
            </a:r>
          </a:p>
        </p:txBody>
      </p:sp>
      <p:sp>
        <p:nvSpPr>
          <p:cNvPr id="8" name="TextBox 7"/>
          <p:cNvSpPr txBox="1"/>
          <p:nvPr/>
        </p:nvSpPr>
        <p:spPr>
          <a:xfrm>
            <a:off x="2286000" y="4862036"/>
            <a:ext cx="2475358" cy="461665"/>
          </a:xfrm>
          <a:prstGeom prst="rect">
            <a:avLst/>
          </a:prstGeom>
          <a:noFill/>
        </p:spPr>
        <p:txBody>
          <a:bodyPr wrap="none" rtlCol="0">
            <a:spAutoFit/>
          </a:bodyPr>
          <a:lstStyle/>
          <a:p>
            <a:r>
              <a:rPr lang="en-US" sz="2400" dirty="0"/>
              <a:t>Inside cell: High K</a:t>
            </a:r>
            <a:r>
              <a:rPr lang="en-US" sz="2400" baseline="30000" dirty="0"/>
              <a:t>+</a:t>
            </a:r>
          </a:p>
        </p:txBody>
      </p:sp>
      <p:sp>
        <p:nvSpPr>
          <p:cNvPr id="9" name="TextBox 8"/>
          <p:cNvSpPr txBox="1"/>
          <p:nvPr/>
        </p:nvSpPr>
        <p:spPr>
          <a:xfrm>
            <a:off x="5867400" y="2865695"/>
            <a:ext cx="1370888" cy="369332"/>
          </a:xfrm>
          <a:prstGeom prst="rect">
            <a:avLst/>
          </a:prstGeom>
          <a:noFill/>
        </p:spPr>
        <p:txBody>
          <a:bodyPr wrap="none" rtlCol="0">
            <a:spAutoFit/>
          </a:bodyPr>
          <a:lstStyle/>
          <a:p>
            <a:r>
              <a:rPr lang="en-US" dirty="0"/>
              <a:t>Ion channels</a:t>
            </a:r>
          </a:p>
        </p:txBody>
      </p:sp>
      <p:sp>
        <p:nvSpPr>
          <p:cNvPr id="3" name="Oval 2"/>
          <p:cNvSpPr/>
          <p:nvPr/>
        </p:nvSpPr>
        <p:spPr>
          <a:xfrm>
            <a:off x="5105400" y="3733800"/>
            <a:ext cx="762000" cy="5981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608252" y="4338935"/>
            <a:ext cx="335348" cy="461665"/>
          </a:xfrm>
          <a:prstGeom prst="rect">
            <a:avLst/>
          </a:prstGeom>
          <a:noFill/>
        </p:spPr>
        <p:txBody>
          <a:bodyPr wrap="none" rtlCol="0">
            <a:spAutoFit/>
          </a:bodyPr>
          <a:lstStyle/>
          <a:p>
            <a:r>
              <a:rPr lang="en-US" sz="2400" dirty="0"/>
              <a:t>E</a:t>
            </a:r>
          </a:p>
        </p:txBody>
      </p:sp>
      <p:sp>
        <p:nvSpPr>
          <p:cNvPr id="4" name="TextBox 3"/>
          <p:cNvSpPr txBox="1"/>
          <p:nvPr/>
        </p:nvSpPr>
        <p:spPr>
          <a:xfrm>
            <a:off x="6130207" y="4953000"/>
            <a:ext cx="2399247" cy="923330"/>
          </a:xfrm>
          <a:prstGeom prst="rect">
            <a:avLst/>
          </a:prstGeom>
          <a:noFill/>
        </p:spPr>
        <p:txBody>
          <a:bodyPr wrap="none" rtlCol="0">
            <a:spAutoFit/>
          </a:bodyPr>
          <a:lstStyle/>
          <a:p>
            <a:r>
              <a:rPr lang="en-US" dirty="0"/>
              <a:t>How do we calculate E?</a:t>
            </a:r>
          </a:p>
          <a:p>
            <a:r>
              <a:rPr lang="en-US" dirty="0"/>
              <a:t>(also known as an </a:t>
            </a:r>
          </a:p>
          <a:p>
            <a:r>
              <a:rPr lang="en-US" dirty="0"/>
              <a:t>equilibrium potential)</a:t>
            </a:r>
          </a:p>
        </p:txBody>
      </p:sp>
    </p:spTree>
    <p:extLst>
      <p:ext uri="{BB962C8B-B14F-4D97-AF65-F5344CB8AC3E}">
        <p14:creationId xmlns:p14="http://schemas.microsoft.com/office/powerpoint/2010/main" val="96422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33400"/>
            <a:ext cx="7010400" cy="1143000"/>
          </a:xfrm>
        </p:spPr>
        <p:txBody>
          <a:bodyPr>
            <a:normAutofit fontScale="90000"/>
          </a:bodyPr>
          <a:lstStyle/>
          <a:p>
            <a:r>
              <a:rPr lang="en-US" dirty="0"/>
              <a:t>Ions move across the membrane via 2 processes</a:t>
            </a:r>
          </a:p>
        </p:txBody>
      </p:sp>
      <p:sp>
        <p:nvSpPr>
          <p:cNvPr id="3" name="Content Placeholder 2"/>
          <p:cNvSpPr>
            <a:spLocks noGrp="1"/>
          </p:cNvSpPr>
          <p:nvPr>
            <p:ph sz="half" idx="1"/>
          </p:nvPr>
        </p:nvSpPr>
        <p:spPr>
          <a:xfrm>
            <a:off x="1676400" y="2362200"/>
            <a:ext cx="6324600" cy="3962400"/>
          </a:xfrm>
        </p:spPr>
        <p:txBody>
          <a:bodyPr/>
          <a:lstStyle/>
          <a:p>
            <a:r>
              <a:rPr lang="en-US" dirty="0"/>
              <a:t>1) Diffusion, which pushes an ion down its concentration gradient</a:t>
            </a:r>
          </a:p>
          <a:p>
            <a:r>
              <a:rPr lang="en-US" dirty="0"/>
              <a:t>2) Electrostatic forces, which causes an ion to be attracted to opposite charges and repelled by like charges.</a:t>
            </a:r>
          </a:p>
        </p:txBody>
      </p:sp>
    </p:spTree>
    <p:extLst>
      <p:ext uri="{BB962C8B-B14F-4D97-AF65-F5344CB8AC3E}">
        <p14:creationId xmlns:p14="http://schemas.microsoft.com/office/powerpoint/2010/main" val="680171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 ions move across the membrane? </a:t>
            </a:r>
            <a:r>
              <a:rPr lang="en-US" b="1" dirty="0"/>
              <a:t>Diffusion</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29400" y="1618342"/>
            <a:ext cx="2082304" cy="2344057"/>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399" y="1588588"/>
            <a:ext cx="2086211" cy="240656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2400" y="1606876"/>
            <a:ext cx="2000262" cy="2383125"/>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3278874" y="5109634"/>
                <a:ext cx="2286780" cy="7964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prstClr val="black"/>
                          </a:solidFill>
                          <a:latin typeface="Cambria Math"/>
                        </a:rPr>
                        <m:t>𝐽</m:t>
                      </m:r>
                      <m:r>
                        <a:rPr lang="en-US" sz="2400" i="1" baseline="-25000" smtClean="0">
                          <a:solidFill>
                            <a:prstClr val="black"/>
                          </a:solidFill>
                          <a:latin typeface="Cambria Math"/>
                        </a:rPr>
                        <m:t>𝑑𝑖𝑓𝑓</m:t>
                      </m:r>
                      <m:r>
                        <a:rPr lang="en-US" sz="2400" i="1" smtClean="0">
                          <a:solidFill>
                            <a:prstClr val="black"/>
                          </a:solidFill>
                          <a:latin typeface="Cambria Math"/>
                        </a:rPr>
                        <m:t>=−</m:t>
                      </m:r>
                      <m:r>
                        <a:rPr lang="en-US" sz="2400" i="1" smtClean="0">
                          <a:solidFill>
                            <a:prstClr val="black"/>
                          </a:solidFill>
                          <a:latin typeface="Cambria Math"/>
                        </a:rPr>
                        <m:t>𝐷</m:t>
                      </m:r>
                      <m:f>
                        <m:fPr>
                          <m:ctrlPr>
                            <a:rPr lang="en-US" sz="2400" i="1" smtClean="0">
                              <a:solidFill>
                                <a:prstClr val="black"/>
                              </a:solidFill>
                              <a:latin typeface="Cambria Math" panose="02040503050406030204" pitchFamily="18" charset="0"/>
                            </a:rPr>
                          </m:ctrlPr>
                        </m:fPr>
                        <m:num>
                          <m:r>
                            <a:rPr lang="el-GR" sz="2400" i="1">
                              <a:solidFill>
                                <a:prstClr val="black"/>
                              </a:solidFill>
                              <a:latin typeface="Cambria Math"/>
                            </a:rPr>
                            <m:t>𝛥</m:t>
                          </m:r>
                          <m:r>
                            <a:rPr lang="en-US" sz="2400" i="1" smtClean="0">
                              <a:solidFill>
                                <a:prstClr val="black"/>
                              </a:solidFill>
                              <a:latin typeface="Cambria Math"/>
                              <a:ea typeface="Cambria Math"/>
                            </a:rPr>
                            <m:t>[</m:t>
                          </m:r>
                          <m:r>
                            <a:rPr lang="en-US" sz="2400" i="1" smtClean="0">
                              <a:solidFill>
                                <a:prstClr val="black"/>
                              </a:solidFill>
                              <a:latin typeface="Cambria Math"/>
                              <a:ea typeface="Cambria Math"/>
                            </a:rPr>
                            <m:t>𝐶</m:t>
                          </m:r>
                          <m:r>
                            <a:rPr lang="en-US" sz="2400" i="1" smtClean="0">
                              <a:solidFill>
                                <a:prstClr val="black"/>
                              </a:solidFill>
                              <a:latin typeface="Cambria Math"/>
                              <a:ea typeface="Cambria Math"/>
                            </a:rPr>
                            <m:t>]</m:t>
                          </m:r>
                        </m:num>
                        <m:den>
                          <m:r>
                            <a:rPr lang="el-GR" sz="2400" i="1">
                              <a:solidFill>
                                <a:prstClr val="black"/>
                              </a:solidFill>
                              <a:latin typeface="Cambria Math"/>
                              <a:ea typeface="Cambria Math"/>
                            </a:rPr>
                            <m:t>𝛥</m:t>
                          </m:r>
                          <m:r>
                            <a:rPr lang="en-US" sz="2400" i="1" smtClean="0">
                              <a:solidFill>
                                <a:prstClr val="black"/>
                              </a:solidFill>
                              <a:latin typeface="Cambria Math"/>
                              <a:ea typeface="Cambria Math"/>
                            </a:rPr>
                            <m:t>𝑥</m:t>
                          </m:r>
                        </m:den>
                      </m:f>
                    </m:oMath>
                  </m:oMathPara>
                </a14:m>
                <a:endParaRPr lang="en-US" sz="2400" dirty="0">
                  <a:solidFill>
                    <a:prstClr val="black"/>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278874" y="5109634"/>
                <a:ext cx="2286780" cy="796436"/>
              </a:xfrm>
              <a:prstGeom prst="rect">
                <a:avLst/>
              </a:prstGeom>
              <a:blipFill rotWithShape="1">
                <a:blip r:embed="rId5"/>
                <a:stretch>
                  <a:fillRect/>
                </a:stretch>
              </a:blipFill>
            </p:spPr>
            <p:txBody>
              <a:bodyPr/>
              <a:lstStyle/>
              <a:p>
                <a:r>
                  <a:rPr lang="en-US">
                    <a:noFill/>
                  </a:rPr>
                  <a:t> </a:t>
                </a:r>
              </a:p>
            </p:txBody>
          </p:sp>
        </mc:Fallback>
      </mc:AlternateContent>
      <p:sp>
        <p:nvSpPr>
          <p:cNvPr id="9" name="TextBox 8"/>
          <p:cNvSpPr txBox="1"/>
          <p:nvPr/>
        </p:nvSpPr>
        <p:spPr>
          <a:xfrm>
            <a:off x="3092573" y="4576234"/>
            <a:ext cx="2244204" cy="369332"/>
          </a:xfrm>
          <a:prstGeom prst="rect">
            <a:avLst/>
          </a:prstGeom>
          <a:noFill/>
        </p:spPr>
        <p:txBody>
          <a:bodyPr wrap="none" rtlCol="0">
            <a:spAutoFit/>
          </a:bodyPr>
          <a:lstStyle/>
          <a:p>
            <a:r>
              <a:rPr lang="en-US" dirty="0">
                <a:solidFill>
                  <a:prstClr val="black"/>
                </a:solidFill>
              </a:rPr>
              <a:t>Fick’s Law of Diffusion</a:t>
            </a:r>
          </a:p>
        </p:txBody>
      </p:sp>
      <p:sp>
        <p:nvSpPr>
          <p:cNvPr id="10" name="TextBox 9"/>
          <p:cNvSpPr txBox="1"/>
          <p:nvPr/>
        </p:nvSpPr>
        <p:spPr>
          <a:xfrm>
            <a:off x="5805415" y="4676855"/>
            <a:ext cx="3102388" cy="830997"/>
          </a:xfrm>
          <a:prstGeom prst="rect">
            <a:avLst/>
          </a:prstGeom>
          <a:noFill/>
        </p:spPr>
        <p:txBody>
          <a:bodyPr wrap="none" rtlCol="0">
            <a:spAutoFit/>
          </a:bodyPr>
          <a:lstStyle/>
          <a:p>
            <a:r>
              <a:rPr lang="en-US" sz="2400" dirty="0">
                <a:solidFill>
                  <a:prstClr val="black"/>
                </a:solidFill>
              </a:rPr>
              <a:t>Ions move down their</a:t>
            </a:r>
          </a:p>
          <a:p>
            <a:r>
              <a:rPr lang="en-US" sz="2400" dirty="0">
                <a:solidFill>
                  <a:prstClr val="black"/>
                </a:solidFill>
              </a:rPr>
              <a:t> concentration gradient</a:t>
            </a:r>
          </a:p>
        </p:txBody>
      </p:sp>
      <p:sp>
        <p:nvSpPr>
          <p:cNvPr id="11" name="TextBox 10"/>
          <p:cNvSpPr txBox="1"/>
          <p:nvPr/>
        </p:nvSpPr>
        <p:spPr>
          <a:xfrm>
            <a:off x="1921595" y="6146800"/>
            <a:ext cx="1249060" cy="369332"/>
          </a:xfrm>
          <a:prstGeom prst="rect">
            <a:avLst/>
          </a:prstGeom>
          <a:noFill/>
        </p:spPr>
        <p:txBody>
          <a:bodyPr wrap="none" rtlCol="0">
            <a:spAutoFit/>
          </a:bodyPr>
          <a:lstStyle/>
          <a:p>
            <a:r>
              <a:rPr lang="en-US" dirty="0">
                <a:solidFill>
                  <a:prstClr val="black"/>
                </a:solidFill>
              </a:rPr>
              <a:t>Flux of ions</a:t>
            </a:r>
          </a:p>
        </p:txBody>
      </p:sp>
      <p:sp>
        <p:nvSpPr>
          <p:cNvPr id="12" name="TextBox 11"/>
          <p:cNvSpPr txBox="1"/>
          <p:nvPr/>
        </p:nvSpPr>
        <p:spPr>
          <a:xfrm>
            <a:off x="3733800" y="6078096"/>
            <a:ext cx="1576525" cy="646331"/>
          </a:xfrm>
          <a:prstGeom prst="rect">
            <a:avLst/>
          </a:prstGeom>
          <a:noFill/>
        </p:spPr>
        <p:txBody>
          <a:bodyPr wrap="square" rtlCol="0">
            <a:spAutoFit/>
          </a:bodyPr>
          <a:lstStyle/>
          <a:p>
            <a:r>
              <a:rPr lang="en-US" dirty="0">
                <a:solidFill>
                  <a:prstClr val="black"/>
                </a:solidFill>
              </a:rPr>
              <a:t>Diffusion coefficient</a:t>
            </a:r>
          </a:p>
        </p:txBody>
      </p:sp>
      <p:cxnSp>
        <p:nvCxnSpPr>
          <p:cNvPr id="14" name="Straight Connector 13"/>
          <p:cNvCxnSpPr/>
          <p:nvPr/>
        </p:nvCxnSpPr>
        <p:spPr>
          <a:xfrm flipV="1">
            <a:off x="2651602" y="5791200"/>
            <a:ext cx="627272" cy="355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214675" y="5728270"/>
            <a:ext cx="205890" cy="303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562256" y="5728270"/>
            <a:ext cx="599058" cy="60319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400800" y="6331465"/>
            <a:ext cx="2390591" cy="369332"/>
          </a:xfrm>
          <a:prstGeom prst="rect">
            <a:avLst/>
          </a:prstGeom>
          <a:noFill/>
        </p:spPr>
        <p:txBody>
          <a:bodyPr wrap="none" rtlCol="0">
            <a:spAutoFit/>
          </a:bodyPr>
          <a:lstStyle/>
          <a:p>
            <a:r>
              <a:rPr lang="en-US" dirty="0">
                <a:solidFill>
                  <a:prstClr val="black"/>
                </a:solidFill>
              </a:rPr>
              <a:t>Concentration Gradient</a:t>
            </a:r>
          </a:p>
        </p:txBody>
      </p:sp>
    </p:spTree>
    <p:extLst>
      <p:ext uri="{BB962C8B-B14F-4D97-AF65-F5344CB8AC3E}">
        <p14:creationId xmlns:p14="http://schemas.microsoft.com/office/powerpoint/2010/main" val="1292347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Neuroscience: why should you care?</a:t>
            </a:r>
          </a:p>
        </p:txBody>
      </p:sp>
      <p:sp>
        <p:nvSpPr>
          <p:cNvPr id="3" name="Content Placeholder 2"/>
          <p:cNvSpPr>
            <a:spLocks noGrp="1"/>
          </p:cNvSpPr>
          <p:nvPr>
            <p:ph idx="1"/>
          </p:nvPr>
        </p:nvSpPr>
        <p:spPr>
          <a:xfrm>
            <a:off x="304800" y="3657600"/>
            <a:ext cx="2743200" cy="1219200"/>
          </a:xfrm>
        </p:spPr>
        <p:txBody>
          <a:bodyPr/>
          <a:lstStyle/>
          <a:p>
            <a:pPr marL="0" indent="0">
              <a:buNone/>
            </a:pPr>
            <a:r>
              <a:rPr lang="en-US" dirty="0"/>
              <a:t>Understand ourselves</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artisticCrisscrossEtching trans="24000" pressure="0"/>
                    </a14:imgEffect>
                  </a14:imgLayer>
                </a14:imgProps>
              </a:ext>
              <a:ext uri="{28A0092B-C50C-407E-A947-70E740481C1C}">
                <a14:useLocalDpi xmlns:a14="http://schemas.microsoft.com/office/drawing/2010/main" val="0"/>
              </a:ext>
            </a:extLst>
          </a:blip>
          <a:stretch>
            <a:fillRect/>
          </a:stretch>
        </p:blipFill>
        <p:spPr>
          <a:xfrm>
            <a:off x="3124200" y="1417638"/>
            <a:ext cx="2590800" cy="1986112"/>
          </a:xfrm>
          <a:prstGeom prst="rect">
            <a:avLst/>
          </a:prstGeom>
        </p:spPr>
      </p:pic>
      <p:sp>
        <p:nvSpPr>
          <p:cNvPr id="5" name="Content Placeholder 2"/>
          <p:cNvSpPr txBox="1">
            <a:spLocks/>
          </p:cNvSpPr>
          <p:nvPr/>
        </p:nvSpPr>
        <p:spPr>
          <a:xfrm>
            <a:off x="3048000" y="4724400"/>
            <a:ext cx="2743200" cy="121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Treat disease</a:t>
            </a:r>
          </a:p>
        </p:txBody>
      </p:sp>
      <p:sp>
        <p:nvSpPr>
          <p:cNvPr id="6" name="Content Placeholder 2"/>
          <p:cNvSpPr txBox="1">
            <a:spLocks/>
          </p:cNvSpPr>
          <p:nvPr/>
        </p:nvSpPr>
        <p:spPr>
          <a:xfrm>
            <a:off x="6248400" y="3673642"/>
            <a:ext cx="2743200" cy="12192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Build intelligent systems to make the world better</a:t>
            </a:r>
          </a:p>
        </p:txBody>
      </p:sp>
      <p:cxnSp>
        <p:nvCxnSpPr>
          <p:cNvPr id="8" name="Straight Arrow Connector 7"/>
          <p:cNvCxnSpPr>
            <a:stCxn id="4" idx="2"/>
            <a:endCxn id="5" idx="0"/>
          </p:cNvCxnSpPr>
          <p:nvPr/>
        </p:nvCxnSpPr>
        <p:spPr>
          <a:xfrm>
            <a:off x="4419600" y="3403750"/>
            <a:ext cx="0" cy="13206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3" idx="0"/>
          </p:cNvCxnSpPr>
          <p:nvPr/>
        </p:nvCxnSpPr>
        <p:spPr>
          <a:xfrm flipH="1">
            <a:off x="1676400" y="2756868"/>
            <a:ext cx="1219200" cy="9007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6" idx="0"/>
          </p:cNvCxnSpPr>
          <p:nvPr/>
        </p:nvCxnSpPr>
        <p:spPr>
          <a:xfrm>
            <a:off x="6047873" y="2738288"/>
            <a:ext cx="1572127" cy="9353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438400" y="4495800"/>
            <a:ext cx="457200" cy="38100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486400" y="4648200"/>
            <a:ext cx="561474" cy="244642"/>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132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normAutofit fontScale="90000"/>
          </a:bodyPr>
          <a:lstStyle/>
          <a:p>
            <a:r>
              <a:rPr lang="en-US" dirty="0"/>
              <a:t>How do ions move across the membrane? </a:t>
            </a:r>
            <a:r>
              <a:rPr lang="en-US" b="1" dirty="0"/>
              <a:t>Electrostatic force</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15000" y="1328216"/>
            <a:ext cx="1981200" cy="2941782"/>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8880" y="1372089"/>
            <a:ext cx="1951182" cy="2821709"/>
          </a:xfrm>
          <a:prstGeom prst="rect">
            <a:avLst/>
          </a:prstGeom>
        </p:spPr>
      </p:pic>
      <p:sp>
        <p:nvSpPr>
          <p:cNvPr id="6" name="TextBox 5"/>
          <p:cNvSpPr txBox="1"/>
          <p:nvPr/>
        </p:nvSpPr>
        <p:spPr>
          <a:xfrm>
            <a:off x="2845749" y="4234934"/>
            <a:ext cx="1197444" cy="369332"/>
          </a:xfrm>
          <a:prstGeom prst="rect">
            <a:avLst/>
          </a:prstGeom>
          <a:noFill/>
        </p:spPr>
        <p:txBody>
          <a:bodyPr wrap="none" rtlCol="0">
            <a:spAutoFit/>
          </a:bodyPr>
          <a:lstStyle/>
          <a:p>
            <a:r>
              <a:rPr lang="en-US" dirty="0">
                <a:solidFill>
                  <a:prstClr val="black"/>
                </a:solidFill>
              </a:rPr>
              <a:t>No current</a:t>
            </a:r>
          </a:p>
        </p:txBody>
      </p:sp>
      <p:sp>
        <p:nvSpPr>
          <p:cNvPr id="7" name="TextBox 6"/>
          <p:cNvSpPr txBox="1"/>
          <p:nvPr/>
        </p:nvSpPr>
        <p:spPr>
          <a:xfrm>
            <a:off x="6019800" y="4245429"/>
            <a:ext cx="1378583" cy="369332"/>
          </a:xfrm>
          <a:prstGeom prst="rect">
            <a:avLst/>
          </a:prstGeom>
          <a:noFill/>
        </p:spPr>
        <p:txBody>
          <a:bodyPr wrap="none" rtlCol="0">
            <a:spAutoFit/>
          </a:bodyPr>
          <a:lstStyle/>
          <a:p>
            <a:r>
              <a:rPr lang="en-US" dirty="0">
                <a:solidFill>
                  <a:prstClr val="black"/>
                </a:solidFill>
              </a:rPr>
              <a:t>Ionic current</a:t>
            </a:r>
          </a:p>
        </p:txBody>
      </p:sp>
      <p:sp>
        <p:nvSpPr>
          <p:cNvPr id="8" name="Rectangle 7"/>
          <p:cNvSpPr/>
          <p:nvPr/>
        </p:nvSpPr>
        <p:spPr>
          <a:xfrm>
            <a:off x="5562601" y="4193798"/>
            <a:ext cx="1600200" cy="149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mc:AlternateContent xmlns:mc="http://schemas.openxmlformats.org/markup-compatibility/2006" xmlns:a14="http://schemas.microsoft.com/office/drawing/2010/main">
        <mc:Choice Requires="a14">
          <p:sp>
            <p:nvSpPr>
              <p:cNvPr id="9" name="TextBox 8"/>
              <p:cNvSpPr txBox="1"/>
              <p:nvPr/>
            </p:nvSpPr>
            <p:spPr>
              <a:xfrm>
                <a:off x="3391174" y="5239956"/>
                <a:ext cx="1821653" cy="5733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prstClr val="black"/>
                          </a:solidFill>
                          <a:latin typeface="Cambria Math"/>
                        </a:rPr>
                        <m:t>𝐽</m:t>
                      </m:r>
                      <m:r>
                        <a:rPr lang="en-US" sz="2400" i="1" baseline="-25000" smtClean="0">
                          <a:solidFill>
                            <a:prstClr val="black"/>
                          </a:solidFill>
                          <a:latin typeface="Cambria Math"/>
                        </a:rPr>
                        <m:t>𝑑𝑟𝑖𝑓𝑡</m:t>
                      </m:r>
                      <m:r>
                        <a:rPr lang="en-US" sz="2400" i="1" smtClean="0">
                          <a:solidFill>
                            <a:prstClr val="black"/>
                          </a:solidFill>
                          <a:latin typeface="Cambria Math"/>
                        </a:rPr>
                        <m:t> =</m:t>
                      </m:r>
                      <m:f>
                        <m:fPr>
                          <m:type m:val="skw"/>
                          <m:ctrlPr>
                            <a:rPr lang="en-US" sz="2400" i="1" smtClean="0">
                              <a:solidFill>
                                <a:prstClr val="black"/>
                              </a:solidFill>
                              <a:latin typeface="Cambria Math" panose="02040503050406030204" pitchFamily="18" charset="0"/>
                            </a:rPr>
                          </m:ctrlPr>
                        </m:fPr>
                        <m:num>
                          <m:r>
                            <a:rPr lang="en-US" sz="2400" i="1" smtClean="0">
                              <a:solidFill>
                                <a:prstClr val="black"/>
                              </a:solidFill>
                              <a:latin typeface="Cambria Math"/>
                            </a:rPr>
                            <m:t>𝐸</m:t>
                          </m:r>
                        </m:num>
                        <m:den>
                          <m:r>
                            <a:rPr lang="en-US" sz="2400" i="1" smtClean="0">
                              <a:solidFill>
                                <a:prstClr val="black"/>
                              </a:solidFill>
                              <a:latin typeface="Cambria Math"/>
                            </a:rPr>
                            <m:t>𝑝</m:t>
                          </m:r>
                        </m:den>
                      </m:f>
                    </m:oMath>
                  </m:oMathPara>
                </a14:m>
                <a:endParaRPr lang="en-US" sz="2400" dirty="0">
                  <a:solidFill>
                    <a:prstClr val="black"/>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391174" y="5239956"/>
                <a:ext cx="1821653" cy="573362"/>
              </a:xfrm>
              <a:prstGeom prst="rect">
                <a:avLst/>
              </a:prstGeom>
              <a:blipFill rotWithShape="1">
                <a:blip r:embed="rId5"/>
                <a:stretch>
                  <a:fillRect/>
                </a:stretch>
              </a:blipFill>
            </p:spPr>
            <p:txBody>
              <a:bodyPr/>
              <a:lstStyle/>
              <a:p>
                <a:r>
                  <a:rPr lang="en-US">
                    <a:noFill/>
                  </a:rPr>
                  <a:t> </a:t>
                </a:r>
              </a:p>
            </p:txBody>
          </p:sp>
        </mc:Fallback>
      </mc:AlternateContent>
      <p:sp>
        <p:nvSpPr>
          <p:cNvPr id="10" name="TextBox 9"/>
          <p:cNvSpPr txBox="1"/>
          <p:nvPr/>
        </p:nvSpPr>
        <p:spPr>
          <a:xfrm>
            <a:off x="3444471" y="4800600"/>
            <a:ext cx="1157689" cy="369332"/>
          </a:xfrm>
          <a:prstGeom prst="rect">
            <a:avLst/>
          </a:prstGeom>
          <a:noFill/>
        </p:spPr>
        <p:txBody>
          <a:bodyPr wrap="none" rtlCol="0">
            <a:spAutoFit/>
          </a:bodyPr>
          <a:lstStyle/>
          <a:p>
            <a:r>
              <a:rPr lang="en-US" dirty="0">
                <a:solidFill>
                  <a:prstClr val="black"/>
                </a:solidFill>
              </a:rPr>
              <a:t>Ohms Law</a:t>
            </a:r>
          </a:p>
        </p:txBody>
      </p:sp>
      <p:sp>
        <p:nvSpPr>
          <p:cNvPr id="11" name="TextBox 10"/>
          <p:cNvSpPr txBox="1"/>
          <p:nvPr/>
        </p:nvSpPr>
        <p:spPr>
          <a:xfrm>
            <a:off x="1921595" y="6146800"/>
            <a:ext cx="1249060" cy="369332"/>
          </a:xfrm>
          <a:prstGeom prst="rect">
            <a:avLst/>
          </a:prstGeom>
          <a:noFill/>
        </p:spPr>
        <p:txBody>
          <a:bodyPr wrap="none" rtlCol="0">
            <a:spAutoFit/>
          </a:bodyPr>
          <a:lstStyle/>
          <a:p>
            <a:r>
              <a:rPr lang="en-US" dirty="0">
                <a:solidFill>
                  <a:prstClr val="black"/>
                </a:solidFill>
              </a:rPr>
              <a:t>Flux of ions</a:t>
            </a:r>
          </a:p>
        </p:txBody>
      </p:sp>
      <p:sp>
        <p:nvSpPr>
          <p:cNvPr id="12" name="TextBox 11"/>
          <p:cNvSpPr txBox="1"/>
          <p:nvPr/>
        </p:nvSpPr>
        <p:spPr>
          <a:xfrm>
            <a:off x="3519557" y="6179251"/>
            <a:ext cx="1576525" cy="369332"/>
          </a:xfrm>
          <a:prstGeom prst="rect">
            <a:avLst/>
          </a:prstGeom>
          <a:noFill/>
        </p:spPr>
        <p:txBody>
          <a:bodyPr wrap="square" rtlCol="0">
            <a:spAutoFit/>
          </a:bodyPr>
          <a:lstStyle/>
          <a:p>
            <a:r>
              <a:rPr lang="en-US" dirty="0">
                <a:solidFill>
                  <a:prstClr val="black"/>
                </a:solidFill>
              </a:rPr>
              <a:t>Electric field</a:t>
            </a:r>
          </a:p>
        </p:txBody>
      </p:sp>
      <p:cxnSp>
        <p:nvCxnSpPr>
          <p:cNvPr id="13" name="Straight Connector 12"/>
          <p:cNvCxnSpPr/>
          <p:nvPr/>
        </p:nvCxnSpPr>
        <p:spPr>
          <a:xfrm flipV="1">
            <a:off x="2651602" y="5791200"/>
            <a:ext cx="627272" cy="355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114076" y="5673957"/>
            <a:ext cx="387485" cy="505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96082" y="5728270"/>
            <a:ext cx="1065232" cy="6031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61314" y="6331465"/>
            <a:ext cx="1119024" cy="369332"/>
          </a:xfrm>
          <a:prstGeom prst="rect">
            <a:avLst/>
          </a:prstGeom>
          <a:noFill/>
        </p:spPr>
        <p:txBody>
          <a:bodyPr wrap="none" rtlCol="0">
            <a:spAutoFit/>
          </a:bodyPr>
          <a:lstStyle/>
          <a:p>
            <a:r>
              <a:rPr lang="en-US" dirty="0">
                <a:solidFill>
                  <a:prstClr val="black"/>
                </a:solidFill>
              </a:rPr>
              <a:t>Resistivity</a:t>
            </a:r>
          </a:p>
        </p:txBody>
      </p:sp>
      <mc:AlternateContent xmlns:mc="http://schemas.openxmlformats.org/markup-compatibility/2006" xmlns:a14="http://schemas.microsoft.com/office/drawing/2010/main">
        <mc:Choice Requires="a14">
          <p:sp>
            <p:nvSpPr>
              <p:cNvPr id="20" name="TextBox 19"/>
              <p:cNvSpPr txBox="1"/>
              <p:nvPr/>
            </p:nvSpPr>
            <p:spPr>
              <a:xfrm>
                <a:off x="6858000" y="5265296"/>
                <a:ext cx="1307474" cy="5700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prstClr val="black"/>
                          </a:solidFill>
                          <a:latin typeface="Cambria Math"/>
                        </a:rPr>
                        <m:t>𝐼</m:t>
                      </m:r>
                      <m:r>
                        <a:rPr lang="en-US" sz="2400" i="1" smtClean="0">
                          <a:solidFill>
                            <a:prstClr val="black"/>
                          </a:solidFill>
                          <a:latin typeface="Cambria Math"/>
                        </a:rPr>
                        <m:t>=</m:t>
                      </m:r>
                      <m:f>
                        <m:fPr>
                          <m:type m:val="skw"/>
                          <m:ctrlPr>
                            <a:rPr lang="en-US" sz="2400" i="1" smtClean="0">
                              <a:solidFill>
                                <a:prstClr val="black"/>
                              </a:solidFill>
                              <a:latin typeface="Cambria Math" panose="02040503050406030204" pitchFamily="18" charset="0"/>
                            </a:rPr>
                          </m:ctrlPr>
                        </m:fPr>
                        <m:num>
                          <m:r>
                            <a:rPr lang="en-US" sz="2400" i="1" smtClean="0">
                              <a:solidFill>
                                <a:prstClr val="black"/>
                              </a:solidFill>
                              <a:latin typeface="Cambria Math"/>
                            </a:rPr>
                            <m:t>𝑉</m:t>
                          </m:r>
                        </m:num>
                        <m:den>
                          <m:r>
                            <a:rPr lang="en-US" sz="2400" i="1" smtClean="0">
                              <a:solidFill>
                                <a:prstClr val="black"/>
                              </a:solidFill>
                              <a:latin typeface="Cambria Math"/>
                            </a:rPr>
                            <m:t>𝑅</m:t>
                          </m:r>
                        </m:den>
                      </m:f>
                    </m:oMath>
                  </m:oMathPara>
                </a14:m>
                <a:endParaRPr lang="en-US" sz="2400" dirty="0">
                  <a:solidFill>
                    <a:prstClr val="black"/>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6858000" y="5265296"/>
                <a:ext cx="1307474" cy="570092"/>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38692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Equilibrium potentials</a:t>
            </a:r>
            <a:br>
              <a:rPr lang="en-US" dirty="0"/>
            </a:br>
            <a:r>
              <a:rPr lang="en-US" dirty="0"/>
              <a:t> and the Nernst Equation</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629549" y="2440970"/>
            <a:ext cx="1905000" cy="2198077"/>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2749" y="2147893"/>
            <a:ext cx="1875692" cy="257907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6495" y="2440970"/>
            <a:ext cx="1905000" cy="2286000"/>
          </a:xfrm>
          <a:prstGeom prst="rect">
            <a:avLst/>
          </a:prstGeom>
        </p:spPr>
      </p:pic>
      <p:sp>
        <p:nvSpPr>
          <p:cNvPr id="7" name="TextBox 6"/>
          <p:cNvSpPr txBox="1"/>
          <p:nvPr/>
        </p:nvSpPr>
        <p:spPr>
          <a:xfrm>
            <a:off x="6705749" y="5161092"/>
            <a:ext cx="1752788" cy="369332"/>
          </a:xfrm>
          <a:prstGeom prst="rect">
            <a:avLst/>
          </a:prstGeom>
          <a:noFill/>
        </p:spPr>
        <p:txBody>
          <a:bodyPr wrap="none" rtlCol="0">
            <a:spAutoFit/>
          </a:bodyPr>
          <a:lstStyle/>
          <a:p>
            <a:r>
              <a:rPr lang="en-US" dirty="0">
                <a:solidFill>
                  <a:prstClr val="black"/>
                </a:solidFill>
              </a:rPr>
              <a:t>No net flux of K</a:t>
            </a:r>
            <a:r>
              <a:rPr lang="en-US" baseline="30000" dirty="0">
                <a:solidFill>
                  <a:prstClr val="black"/>
                </a:solidFill>
              </a:rPr>
              <a:t>+</a:t>
            </a:r>
          </a:p>
        </p:txBody>
      </p:sp>
      <mc:AlternateContent xmlns:mc="http://schemas.openxmlformats.org/markup-compatibility/2006" xmlns:a14="http://schemas.microsoft.com/office/drawing/2010/main">
        <mc:Choice Requires="a14">
          <p:sp>
            <p:nvSpPr>
              <p:cNvPr id="9" name="TextBox 8"/>
              <p:cNvSpPr txBox="1"/>
              <p:nvPr/>
            </p:nvSpPr>
            <p:spPr>
              <a:xfrm>
                <a:off x="6869119" y="5491033"/>
                <a:ext cx="1410258"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𝐽</m:t>
                      </m:r>
                      <m:r>
                        <a:rPr lang="en-US" i="1" baseline="-25000" smtClean="0">
                          <a:solidFill>
                            <a:prstClr val="black"/>
                          </a:solidFill>
                          <a:latin typeface="Cambria Math"/>
                        </a:rPr>
                        <m:t>𝑑𝑖𝑓𝑓</m:t>
                      </m:r>
                      <m:r>
                        <a:rPr lang="en-US" i="1" smtClean="0">
                          <a:solidFill>
                            <a:prstClr val="black"/>
                          </a:solidFill>
                          <a:latin typeface="Cambria Math"/>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𝐽</m:t>
                          </m:r>
                        </m:e>
                        <m:sub>
                          <m:r>
                            <a:rPr lang="en-US" i="1" smtClean="0">
                              <a:solidFill>
                                <a:prstClr val="black"/>
                              </a:solidFill>
                              <a:latin typeface="Cambria Math"/>
                            </a:rPr>
                            <m:t>𝑑𝑟</m:t>
                          </m:r>
                        </m:sub>
                      </m:sSub>
                      <m:r>
                        <a:rPr lang="en-US" i="1" baseline="-25000" smtClean="0">
                          <a:solidFill>
                            <a:prstClr val="black"/>
                          </a:solidFill>
                          <a:latin typeface="Cambria Math"/>
                        </a:rPr>
                        <m:t>𝑖𝑓𝑡</m:t>
                      </m:r>
                    </m:oMath>
                  </m:oMathPara>
                </a14:m>
                <a:endParaRPr lang="en-US" baseline="-25000" dirty="0">
                  <a:solidFill>
                    <a:prstClr val="black"/>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869119" y="5491033"/>
                <a:ext cx="1410258" cy="362984"/>
              </a:xfrm>
              <a:prstGeom prst="rect">
                <a:avLst/>
              </a:prstGeom>
              <a:blipFill rotWithShape="1">
                <a:blip r:embed="rId6"/>
                <a:stretch>
                  <a:fillRect b="-15254"/>
                </a:stretch>
              </a:blipFill>
            </p:spPr>
            <p:txBody>
              <a:bodyPr/>
              <a:lstStyle/>
              <a:p>
                <a:r>
                  <a:rPr lang="en-US">
                    <a:noFill/>
                  </a:rPr>
                  <a:t> </a:t>
                </a:r>
              </a:p>
            </p:txBody>
          </p:sp>
        </mc:Fallback>
      </mc:AlternateContent>
      <p:sp>
        <p:nvSpPr>
          <p:cNvPr id="18" name="TextBox 17"/>
          <p:cNvSpPr txBox="1"/>
          <p:nvPr/>
        </p:nvSpPr>
        <p:spPr>
          <a:xfrm>
            <a:off x="1763635" y="4735402"/>
            <a:ext cx="1649747" cy="369332"/>
          </a:xfrm>
          <a:prstGeom prst="rect">
            <a:avLst/>
          </a:prstGeom>
          <a:noFill/>
        </p:spPr>
        <p:txBody>
          <a:bodyPr wrap="none" rtlCol="0">
            <a:spAutoFit/>
          </a:bodyPr>
          <a:lstStyle/>
          <a:p>
            <a:r>
              <a:rPr lang="en-US" dirty="0">
                <a:solidFill>
                  <a:prstClr val="black"/>
                </a:solidFill>
              </a:rPr>
              <a:t>V</a:t>
            </a:r>
            <a:r>
              <a:rPr lang="en-US" baseline="-25000" dirty="0">
                <a:solidFill>
                  <a:prstClr val="black"/>
                </a:solidFill>
              </a:rPr>
              <a:t>in</a:t>
            </a:r>
            <a:r>
              <a:rPr lang="en-US" dirty="0">
                <a:solidFill>
                  <a:prstClr val="black"/>
                </a:solidFill>
              </a:rPr>
              <a:t> - </a:t>
            </a:r>
            <a:r>
              <a:rPr lang="en-US" dirty="0" err="1">
                <a:solidFill>
                  <a:prstClr val="black"/>
                </a:solidFill>
              </a:rPr>
              <a:t>V</a:t>
            </a:r>
            <a:r>
              <a:rPr lang="en-US" baseline="-25000" dirty="0" err="1">
                <a:solidFill>
                  <a:prstClr val="black"/>
                </a:solidFill>
              </a:rPr>
              <a:t>out</a:t>
            </a:r>
            <a:r>
              <a:rPr lang="en-US" dirty="0">
                <a:solidFill>
                  <a:prstClr val="black"/>
                </a:solidFill>
              </a:rPr>
              <a:t> = 0 mV</a:t>
            </a:r>
          </a:p>
        </p:txBody>
      </p:sp>
      <p:sp>
        <p:nvSpPr>
          <p:cNvPr id="19" name="TextBox 18"/>
          <p:cNvSpPr txBox="1"/>
          <p:nvPr/>
        </p:nvSpPr>
        <p:spPr>
          <a:xfrm>
            <a:off x="4078218" y="4735402"/>
            <a:ext cx="2101794" cy="369332"/>
          </a:xfrm>
          <a:prstGeom prst="rect">
            <a:avLst/>
          </a:prstGeom>
          <a:noFill/>
        </p:spPr>
        <p:txBody>
          <a:bodyPr wrap="none" rtlCol="0">
            <a:spAutoFit/>
          </a:bodyPr>
          <a:lstStyle/>
          <a:p>
            <a:r>
              <a:rPr lang="en-US" dirty="0">
                <a:solidFill>
                  <a:prstClr val="black"/>
                </a:solidFill>
              </a:rPr>
              <a:t>V</a:t>
            </a:r>
            <a:r>
              <a:rPr lang="en-US" baseline="-25000" dirty="0">
                <a:solidFill>
                  <a:prstClr val="black"/>
                </a:solidFill>
              </a:rPr>
              <a:t>in</a:t>
            </a:r>
            <a:r>
              <a:rPr lang="en-US" dirty="0">
                <a:solidFill>
                  <a:prstClr val="black"/>
                </a:solidFill>
              </a:rPr>
              <a:t> - </a:t>
            </a:r>
            <a:r>
              <a:rPr lang="en-US" dirty="0" err="1">
                <a:solidFill>
                  <a:prstClr val="black"/>
                </a:solidFill>
              </a:rPr>
              <a:t>V</a:t>
            </a:r>
            <a:r>
              <a:rPr lang="en-US" baseline="-25000" dirty="0" err="1">
                <a:solidFill>
                  <a:prstClr val="black"/>
                </a:solidFill>
              </a:rPr>
              <a:t>out</a:t>
            </a:r>
            <a:r>
              <a:rPr lang="en-US" dirty="0">
                <a:solidFill>
                  <a:prstClr val="black"/>
                </a:solidFill>
              </a:rPr>
              <a:t> = -30ish mV</a:t>
            </a:r>
          </a:p>
        </p:txBody>
      </p:sp>
      <p:sp>
        <p:nvSpPr>
          <p:cNvPr id="20" name="TextBox 19"/>
          <p:cNvSpPr txBox="1"/>
          <p:nvPr/>
        </p:nvSpPr>
        <p:spPr>
          <a:xfrm>
            <a:off x="6844849" y="4735402"/>
            <a:ext cx="1837298" cy="369332"/>
          </a:xfrm>
          <a:prstGeom prst="rect">
            <a:avLst/>
          </a:prstGeom>
          <a:noFill/>
        </p:spPr>
        <p:txBody>
          <a:bodyPr wrap="none" rtlCol="0">
            <a:spAutoFit/>
          </a:bodyPr>
          <a:lstStyle/>
          <a:p>
            <a:r>
              <a:rPr lang="en-US" dirty="0">
                <a:solidFill>
                  <a:prstClr val="black"/>
                </a:solidFill>
              </a:rPr>
              <a:t>V</a:t>
            </a:r>
            <a:r>
              <a:rPr lang="en-US" baseline="-25000" dirty="0">
                <a:solidFill>
                  <a:prstClr val="black"/>
                </a:solidFill>
              </a:rPr>
              <a:t>in</a:t>
            </a:r>
            <a:r>
              <a:rPr lang="en-US" dirty="0">
                <a:solidFill>
                  <a:prstClr val="black"/>
                </a:solidFill>
              </a:rPr>
              <a:t> - </a:t>
            </a:r>
            <a:r>
              <a:rPr lang="en-US" dirty="0" err="1">
                <a:solidFill>
                  <a:prstClr val="black"/>
                </a:solidFill>
              </a:rPr>
              <a:t>V</a:t>
            </a:r>
            <a:r>
              <a:rPr lang="en-US" baseline="-25000" dirty="0" err="1">
                <a:solidFill>
                  <a:prstClr val="black"/>
                </a:solidFill>
              </a:rPr>
              <a:t>out</a:t>
            </a:r>
            <a:r>
              <a:rPr lang="en-US" dirty="0">
                <a:solidFill>
                  <a:prstClr val="black"/>
                </a:solidFill>
              </a:rPr>
              <a:t> = -80 mV</a:t>
            </a:r>
          </a:p>
        </p:txBody>
      </p:sp>
      <p:sp>
        <p:nvSpPr>
          <p:cNvPr id="21" name="TextBox 20"/>
          <p:cNvSpPr txBox="1"/>
          <p:nvPr/>
        </p:nvSpPr>
        <p:spPr>
          <a:xfrm>
            <a:off x="1143000" y="1930349"/>
            <a:ext cx="970137" cy="369332"/>
          </a:xfrm>
          <a:prstGeom prst="rect">
            <a:avLst/>
          </a:prstGeom>
          <a:noFill/>
        </p:spPr>
        <p:txBody>
          <a:bodyPr wrap="none" rtlCol="0">
            <a:spAutoFit/>
          </a:bodyPr>
          <a:lstStyle/>
          <a:p>
            <a:r>
              <a:rPr lang="en-US" dirty="0">
                <a:solidFill>
                  <a:prstClr val="black"/>
                </a:solidFill>
              </a:rPr>
              <a:t>100 </a:t>
            </a:r>
            <a:r>
              <a:rPr lang="en-US" dirty="0" err="1">
                <a:solidFill>
                  <a:prstClr val="black"/>
                </a:solidFill>
              </a:rPr>
              <a:t>mM</a:t>
            </a:r>
            <a:endParaRPr lang="en-US" dirty="0">
              <a:solidFill>
                <a:prstClr val="black"/>
              </a:solidFill>
            </a:endParaRPr>
          </a:p>
        </p:txBody>
      </p:sp>
      <p:sp>
        <p:nvSpPr>
          <p:cNvPr id="22" name="TextBox 21"/>
          <p:cNvSpPr txBox="1"/>
          <p:nvPr/>
        </p:nvSpPr>
        <p:spPr>
          <a:xfrm>
            <a:off x="3197732" y="1930349"/>
            <a:ext cx="736099" cy="369332"/>
          </a:xfrm>
          <a:prstGeom prst="rect">
            <a:avLst/>
          </a:prstGeom>
          <a:noFill/>
        </p:spPr>
        <p:txBody>
          <a:bodyPr wrap="none" rtlCol="0">
            <a:spAutoFit/>
          </a:bodyPr>
          <a:lstStyle/>
          <a:p>
            <a:r>
              <a:rPr lang="en-US" dirty="0">
                <a:solidFill>
                  <a:prstClr val="black"/>
                </a:solidFill>
              </a:rPr>
              <a:t>5 </a:t>
            </a:r>
            <a:r>
              <a:rPr lang="en-US" dirty="0" err="1">
                <a:solidFill>
                  <a:prstClr val="black"/>
                </a:solidFill>
              </a:rPr>
              <a:t>mM</a:t>
            </a:r>
            <a:endParaRPr lang="en-US" dirty="0">
              <a:solidFill>
                <a:prstClr val="black"/>
              </a:solidFill>
            </a:endParaRPr>
          </a:p>
        </p:txBody>
      </p:sp>
      <p:sp>
        <p:nvSpPr>
          <p:cNvPr id="23" name="TextBox 22"/>
          <p:cNvSpPr txBox="1"/>
          <p:nvPr/>
        </p:nvSpPr>
        <p:spPr>
          <a:xfrm>
            <a:off x="5799820" y="2034519"/>
            <a:ext cx="1378904" cy="369332"/>
          </a:xfrm>
          <a:prstGeom prst="rect">
            <a:avLst/>
          </a:prstGeom>
          <a:noFill/>
        </p:spPr>
        <p:txBody>
          <a:bodyPr wrap="none" rtlCol="0">
            <a:spAutoFit/>
          </a:bodyPr>
          <a:lstStyle/>
          <a:p>
            <a:r>
              <a:rPr lang="en-US" dirty="0">
                <a:solidFill>
                  <a:prstClr val="black"/>
                </a:solidFill>
              </a:rPr>
              <a:t>99.9999 </a:t>
            </a:r>
            <a:r>
              <a:rPr lang="en-US" dirty="0" err="1">
                <a:solidFill>
                  <a:prstClr val="black"/>
                </a:solidFill>
              </a:rPr>
              <a:t>mM</a:t>
            </a:r>
            <a:endParaRPr lang="en-US" dirty="0">
              <a:solidFill>
                <a:prstClr val="black"/>
              </a:solidFill>
            </a:endParaRPr>
          </a:p>
        </p:txBody>
      </p:sp>
      <p:sp>
        <p:nvSpPr>
          <p:cNvPr id="24" name="TextBox 23"/>
          <p:cNvSpPr txBox="1"/>
          <p:nvPr/>
        </p:nvSpPr>
        <p:spPr>
          <a:xfrm>
            <a:off x="7769085" y="2034519"/>
            <a:ext cx="1378904" cy="369332"/>
          </a:xfrm>
          <a:prstGeom prst="rect">
            <a:avLst/>
          </a:prstGeom>
          <a:noFill/>
        </p:spPr>
        <p:txBody>
          <a:bodyPr wrap="none" rtlCol="0">
            <a:spAutoFit/>
          </a:bodyPr>
          <a:lstStyle/>
          <a:p>
            <a:r>
              <a:rPr lang="en-US" dirty="0">
                <a:solidFill>
                  <a:prstClr val="black"/>
                </a:solidFill>
              </a:rPr>
              <a:t>5.00001 </a:t>
            </a:r>
            <a:r>
              <a:rPr lang="en-US" dirty="0" err="1">
                <a:solidFill>
                  <a:prstClr val="black"/>
                </a:solidFill>
              </a:rPr>
              <a:t>mM</a:t>
            </a:r>
            <a:endParaRPr lang="en-US" dirty="0">
              <a:solidFill>
                <a:prstClr val="black"/>
              </a:solidFill>
            </a:endParaRPr>
          </a:p>
        </p:txBody>
      </p:sp>
    </p:spTree>
    <p:extLst>
      <p:ext uri="{BB962C8B-B14F-4D97-AF65-F5344CB8AC3E}">
        <p14:creationId xmlns:p14="http://schemas.microsoft.com/office/powerpoint/2010/main" val="74251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Equilibrium potential (also called reversal potential)</a:t>
            </a:r>
          </a:p>
        </p:txBody>
      </p:sp>
      <p:sp>
        <p:nvSpPr>
          <p:cNvPr id="3" name="Content Placeholder 2"/>
          <p:cNvSpPr>
            <a:spLocks noGrp="1"/>
          </p:cNvSpPr>
          <p:nvPr>
            <p:ph idx="1"/>
          </p:nvPr>
        </p:nvSpPr>
        <p:spPr/>
        <p:txBody>
          <a:bodyPr/>
          <a:lstStyle/>
          <a:p>
            <a:r>
              <a:rPr lang="en-US" dirty="0"/>
              <a:t>1)The equilibrium potential for a particular ion is the electrical potential difference / voltage across the membrane which exactly counters the tendency of that ion to move down its concentration gradient.</a:t>
            </a:r>
          </a:p>
          <a:p>
            <a:r>
              <a:rPr lang="en-US" dirty="0"/>
              <a:t>2) A given ion will move in order to drive the membrane potential toward its equilibrium potential.</a:t>
            </a:r>
          </a:p>
          <a:p>
            <a:endParaRPr lang="en-US" dirty="0"/>
          </a:p>
        </p:txBody>
      </p:sp>
    </p:spTree>
    <p:extLst>
      <p:ext uri="{BB962C8B-B14F-4D97-AF65-F5344CB8AC3E}">
        <p14:creationId xmlns:p14="http://schemas.microsoft.com/office/powerpoint/2010/main" val="123036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9184" y="0"/>
            <a:ext cx="8229600" cy="1143000"/>
          </a:xfrm>
        </p:spPr>
        <p:txBody>
          <a:bodyPr/>
          <a:lstStyle/>
          <a:p>
            <a:r>
              <a:rPr lang="en-US" dirty="0"/>
              <a:t>Nernst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0" y="3429001"/>
                <a:ext cx="7162800" cy="3733800"/>
              </a:xfrm>
            </p:spPr>
            <p:txBody>
              <a:bodyPr>
                <a:normAutofit fontScale="92500"/>
              </a:bodyPr>
              <a:lstStyle/>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𝐸</m:t>
                        </m:r>
                      </m:e>
                      <m:sub>
                        <m:r>
                          <a:rPr lang="en-US" b="0" i="1" smtClean="0">
                            <a:latin typeface="Cambria Math"/>
                          </a:rPr>
                          <m:t>𝐾</m:t>
                        </m:r>
                      </m:sub>
                    </m:sSub>
                    <m:r>
                      <a:rPr lang="en-US" i="1">
                        <a:latin typeface="Cambria Math"/>
                      </a:rPr>
                      <m:t>=</m:t>
                    </m:r>
                    <m:sSub>
                      <m:sSubPr>
                        <m:ctrlPr>
                          <a:rPr lang="en-US" b="0" i="1" smtClean="0">
                            <a:latin typeface="Cambria Math" panose="02040503050406030204" pitchFamily="18" charset="0"/>
                          </a:rPr>
                        </m:ctrlPr>
                      </m:sSubPr>
                      <m:e>
                        <m:r>
                          <a:rPr lang="en-US" i="1">
                            <a:latin typeface="Cambria Math"/>
                          </a:rPr>
                          <m:t>𝑉</m:t>
                        </m:r>
                      </m:e>
                      <m:sub>
                        <m:r>
                          <a:rPr lang="en-US" b="0" i="1" smtClean="0">
                            <a:latin typeface="Cambria Math"/>
                          </a:rPr>
                          <m:t>𝑖𝑛</m:t>
                        </m:r>
                      </m:sub>
                    </m:sSub>
                    <m:r>
                      <a:rPr lang="en-US" i="1">
                        <a:latin typeface="Cambria Math"/>
                      </a:rPr>
                      <m:t> −</m:t>
                    </m:r>
                    <m:sSub>
                      <m:sSubPr>
                        <m:ctrlPr>
                          <a:rPr lang="en-US" b="0" i="1" smtClean="0">
                            <a:latin typeface="Cambria Math" panose="02040503050406030204" pitchFamily="18" charset="0"/>
                          </a:rPr>
                        </m:ctrlPr>
                      </m:sSubPr>
                      <m:e>
                        <m:r>
                          <a:rPr lang="en-US" i="1">
                            <a:latin typeface="Cambria Math"/>
                          </a:rPr>
                          <m:t>𝑉</m:t>
                        </m:r>
                      </m:e>
                      <m:sub>
                        <m:r>
                          <a:rPr lang="en-US" b="0" i="1" smtClean="0">
                            <a:latin typeface="Cambria Math"/>
                          </a:rPr>
                          <m:t>𝑜𝑢𝑡</m:t>
                        </m:r>
                      </m:sub>
                    </m:sSub>
                  </m:oMath>
                </a14:m>
                <a:r>
                  <a:rPr lang="en-US" baseline="-25000" dirty="0"/>
                  <a:t> </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a:rPr>
                          <m:t>𝑅𝑇</m:t>
                        </m:r>
                      </m:num>
                      <m:den>
                        <m:r>
                          <a:rPr lang="en-US" i="1">
                            <a:latin typeface="Cambria Math"/>
                          </a:rPr>
                          <m:t>𝑧𝐹</m:t>
                        </m:r>
                      </m:den>
                    </m:f>
                    <m:func>
                      <m:funcPr>
                        <m:ctrlPr>
                          <a:rPr lang="en-US" i="1">
                            <a:latin typeface="Cambria Math" panose="02040503050406030204" pitchFamily="18" charset="0"/>
                          </a:rPr>
                        </m:ctrlPr>
                      </m:funcPr>
                      <m:fName>
                        <m:r>
                          <m:rPr>
                            <m:sty m:val="p"/>
                          </m:rPr>
                          <a:rPr lang="en-US">
                            <a:latin typeface="Cambria Math"/>
                          </a:rPr>
                          <m:t>ln</m:t>
                        </m:r>
                      </m:fName>
                      <m:e>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a:rPr>
                                      <m:t>𝐾</m:t>
                                    </m:r>
                                  </m:e>
                                  <m:sup>
                                    <m:r>
                                      <a:rPr lang="en-US" b="0" i="1" smtClean="0">
                                        <a:latin typeface="Cambria Math"/>
                                      </a:rPr>
                                      <m:t>+</m:t>
                                    </m:r>
                                  </m:sup>
                                </m:sSup>
                              </m:e>
                            </m:d>
                            <m:r>
                              <a:rPr lang="en-US" i="1" baseline="-25000">
                                <a:latin typeface="Cambria Math"/>
                              </a:rPr>
                              <m:t>𝑜𝑢𝑡</m:t>
                            </m:r>
                          </m:num>
                          <m:den>
                            <m:d>
                              <m:dPr>
                                <m:begChr m:val="["/>
                                <m:endChr m:val="]"/>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a:rPr>
                                      <m:t>𝐾</m:t>
                                    </m:r>
                                  </m:e>
                                  <m:sup>
                                    <m:r>
                                      <a:rPr lang="en-US" b="0" i="1" smtClean="0">
                                        <a:latin typeface="Cambria Math"/>
                                      </a:rPr>
                                      <m:t>+</m:t>
                                    </m:r>
                                  </m:sup>
                                </m:sSup>
                              </m:e>
                            </m:d>
                            <m:r>
                              <a:rPr lang="en-US" i="1" baseline="-25000">
                                <a:latin typeface="Cambria Math"/>
                              </a:rPr>
                              <m:t>𝑖𝑛</m:t>
                            </m:r>
                          </m:den>
                        </m:f>
                      </m:e>
                    </m:func>
                  </m:oMath>
                </a14:m>
                <a:endParaRPr lang="en-US" i="1" baseline="-25000" dirty="0">
                  <a:latin typeface="Cambria Math"/>
                </a:endParaRPr>
              </a:p>
              <a:p>
                <a:pPr marL="0" indent="0">
                  <a:buNone/>
                </a:pPr>
                <a:endParaRPr lang="en-US" i="1" dirty="0">
                  <a:latin typeface="Cambria Math"/>
                </a:endParaRPr>
              </a:p>
              <a:p>
                <a:pPr marL="0" indent="2060575">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𝐸</m:t>
                          </m:r>
                        </m:e>
                        <m:sub>
                          <m:r>
                            <a:rPr lang="en-US" b="0" i="1" smtClean="0">
                              <a:latin typeface="Cambria Math"/>
                            </a:rPr>
                            <m:t>𝐾</m:t>
                          </m:r>
                        </m:sub>
                      </m:sSub>
                      <m:r>
                        <a:rPr lang="en-US" i="1">
                          <a:latin typeface="Cambria Math"/>
                        </a:rPr>
                        <m:t>=</m:t>
                      </m:r>
                      <m:f>
                        <m:fPr>
                          <m:ctrlPr>
                            <a:rPr lang="en-US" i="1">
                              <a:latin typeface="Cambria Math" panose="02040503050406030204" pitchFamily="18" charset="0"/>
                            </a:rPr>
                          </m:ctrlPr>
                        </m:fPr>
                        <m:num>
                          <m:r>
                            <a:rPr lang="en-US" b="0" i="1" smtClean="0">
                              <a:latin typeface="Cambria Math"/>
                            </a:rPr>
                            <m:t>(8.31)(37+273)</m:t>
                          </m:r>
                        </m:num>
                        <m:den>
                          <m:r>
                            <a:rPr lang="en-US" b="0" i="1" smtClean="0">
                              <a:latin typeface="Cambria Math"/>
                            </a:rPr>
                            <m:t>(1)(9.6</m:t>
                          </m:r>
                          <m:r>
                            <m:rPr>
                              <m:sty m:val="p"/>
                            </m:rPr>
                            <a:rPr lang="en-US" b="0" i="0" smtClean="0">
                              <a:latin typeface="Cambria Math"/>
                            </a:rPr>
                            <m:t>x</m:t>
                          </m:r>
                          <m:r>
                            <a:rPr lang="en-US" b="0" i="1" smtClean="0">
                              <a:latin typeface="Cambria Math"/>
                            </a:rPr>
                            <m:t>10</m:t>
                          </m:r>
                          <m:r>
                            <a:rPr lang="en-US" b="0" i="1" baseline="30000" smtClean="0">
                              <a:latin typeface="Cambria Math"/>
                            </a:rPr>
                            <m:t>4</m:t>
                          </m:r>
                          <m:r>
                            <a:rPr lang="en-US" b="0" i="1" smtClean="0">
                              <a:latin typeface="Cambria Math"/>
                            </a:rPr>
                            <m:t>)</m:t>
                          </m:r>
                        </m:den>
                      </m:f>
                      <m:func>
                        <m:funcPr>
                          <m:ctrlPr>
                            <a:rPr lang="en-US" i="1">
                              <a:latin typeface="Cambria Math" panose="02040503050406030204" pitchFamily="18" charset="0"/>
                            </a:rPr>
                          </m:ctrlPr>
                        </m:funcPr>
                        <m:fName>
                          <m:r>
                            <m:rPr>
                              <m:sty m:val="p"/>
                            </m:rPr>
                            <a:rPr lang="en-US">
                              <a:latin typeface="Cambria Math"/>
                            </a:rPr>
                            <m:t>ln</m:t>
                          </m:r>
                        </m:fName>
                        <m:e>
                          <m:f>
                            <m:fPr>
                              <m:ctrlPr>
                                <a:rPr lang="en-US" i="1">
                                  <a:latin typeface="Cambria Math" panose="02040503050406030204" pitchFamily="18" charset="0"/>
                                </a:rPr>
                              </m:ctrlPr>
                            </m:fPr>
                            <m:num>
                              <m:r>
                                <a:rPr lang="en-US" b="0" i="1" smtClean="0">
                                  <a:latin typeface="Cambria Math"/>
                                </a:rPr>
                                <m:t>5</m:t>
                              </m:r>
                            </m:num>
                            <m:den>
                              <m:r>
                                <a:rPr lang="en-US" b="0" i="1" smtClean="0">
                                  <a:latin typeface="Cambria Math"/>
                                </a:rPr>
                                <m:t>100</m:t>
                              </m:r>
                            </m:den>
                          </m:f>
                        </m:e>
                      </m:func>
                    </m:oMath>
                  </m:oMathPara>
                </a14:m>
                <a:endParaRPr lang="en-US" i="1" baseline="-25000" dirty="0">
                  <a:latin typeface="Cambria Math"/>
                </a:endParaRPr>
              </a:p>
              <a:p>
                <a:pPr marL="0" indent="0">
                  <a:buNone/>
                </a:pPr>
                <a:endParaRPr lang="en-US" sz="2400" b="0" i="1" dirty="0">
                  <a:latin typeface="Cambria Math"/>
                </a:endParaRPr>
              </a:p>
              <a:p>
                <a:pPr marL="0" indent="4340225">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𝐸</m:t>
                          </m:r>
                        </m:e>
                        <m:sub>
                          <m:r>
                            <a:rPr lang="en-US" b="0" i="1" smtClean="0">
                              <a:latin typeface="Cambria Math"/>
                            </a:rPr>
                            <m:t>𝐾</m:t>
                          </m:r>
                        </m:sub>
                      </m:sSub>
                      <m:r>
                        <a:rPr lang="en-US" b="0" i="1" smtClean="0">
                          <a:latin typeface="Cambria Math"/>
                        </a:rPr>
                        <m:t>=−80.3 </m:t>
                      </m:r>
                      <m:r>
                        <a:rPr lang="en-US" b="0" i="1" smtClean="0">
                          <a:latin typeface="Cambria Math"/>
                        </a:rPr>
                        <m:t>𝑚𝑉</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0" y="3429001"/>
                <a:ext cx="7162800" cy="3733800"/>
              </a:xfrm>
              <a:blipFill rotWithShape="1">
                <a:blip r:embed="rId2"/>
                <a:stretch>
                  <a:fillRect/>
                </a:stretch>
              </a:blipFill>
            </p:spPr>
            <p:txBody>
              <a:bodyPr/>
              <a:lstStyle/>
              <a:p>
                <a:r>
                  <a:rPr lang="en-US">
                    <a:noFill/>
                  </a:rPr>
                  <a:t> </a:t>
                </a:r>
              </a:p>
            </p:txBody>
          </p:sp>
        </mc:Fallback>
      </mc:AlternateContent>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2582" y="1781748"/>
            <a:ext cx="1427618" cy="1647252"/>
          </a:xfrm>
          <a:prstGeom prst="rect">
            <a:avLst/>
          </a:prstGeom>
        </p:spPr>
      </p:pic>
      <p:sp>
        <p:nvSpPr>
          <p:cNvPr id="5" name="TextBox 4"/>
          <p:cNvSpPr txBox="1"/>
          <p:nvPr/>
        </p:nvSpPr>
        <p:spPr>
          <a:xfrm>
            <a:off x="1144927" y="4419600"/>
            <a:ext cx="3238387" cy="369332"/>
          </a:xfrm>
          <a:prstGeom prst="rect">
            <a:avLst/>
          </a:prstGeom>
          <a:noFill/>
        </p:spPr>
        <p:txBody>
          <a:bodyPr wrap="none" rtlCol="0">
            <a:spAutoFit/>
          </a:bodyPr>
          <a:lstStyle/>
          <a:p>
            <a:r>
              <a:rPr lang="en-US" dirty="0">
                <a:solidFill>
                  <a:prstClr val="black"/>
                </a:solidFill>
              </a:rPr>
              <a:t>Equilibrium or Reversal Potential</a:t>
            </a:r>
          </a:p>
        </p:txBody>
      </p:sp>
      <p:cxnSp>
        <p:nvCxnSpPr>
          <p:cNvPr id="6" name="Straight Connector 5"/>
          <p:cNvCxnSpPr/>
          <p:nvPr/>
        </p:nvCxnSpPr>
        <p:spPr>
          <a:xfrm flipV="1">
            <a:off x="2969843" y="4182197"/>
            <a:ext cx="0" cy="23740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321592" y="4065265"/>
            <a:ext cx="625526" cy="235633"/>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751822" y="4458340"/>
            <a:ext cx="2390591" cy="369332"/>
          </a:xfrm>
          <a:prstGeom prst="rect">
            <a:avLst/>
          </a:prstGeom>
          <a:noFill/>
        </p:spPr>
        <p:txBody>
          <a:bodyPr wrap="none" rtlCol="0">
            <a:spAutoFit/>
          </a:bodyPr>
          <a:lstStyle/>
          <a:p>
            <a:r>
              <a:rPr lang="en-US" dirty="0">
                <a:solidFill>
                  <a:prstClr val="black"/>
                </a:solidFill>
              </a:rPr>
              <a:t>Concentration Gradient</a:t>
            </a:r>
          </a:p>
        </p:txBody>
      </p:sp>
      <p:sp>
        <p:nvSpPr>
          <p:cNvPr id="10" name="TextBox 9"/>
          <p:cNvSpPr txBox="1"/>
          <p:nvPr/>
        </p:nvSpPr>
        <p:spPr>
          <a:xfrm>
            <a:off x="2738720" y="2268368"/>
            <a:ext cx="1116011" cy="369332"/>
          </a:xfrm>
          <a:prstGeom prst="rect">
            <a:avLst/>
          </a:prstGeom>
          <a:noFill/>
        </p:spPr>
        <p:txBody>
          <a:bodyPr wrap="none" rtlCol="0">
            <a:spAutoFit/>
          </a:bodyPr>
          <a:lstStyle/>
          <a:p>
            <a:r>
              <a:rPr lang="en-US" dirty="0">
                <a:solidFill>
                  <a:prstClr val="black"/>
                </a:solidFill>
              </a:rPr>
              <a:t>Inside cell</a:t>
            </a:r>
          </a:p>
        </p:txBody>
      </p:sp>
      <p:sp>
        <p:nvSpPr>
          <p:cNvPr id="11" name="TextBox 10"/>
          <p:cNvSpPr txBox="1"/>
          <p:nvPr/>
        </p:nvSpPr>
        <p:spPr>
          <a:xfrm>
            <a:off x="5584371" y="2268368"/>
            <a:ext cx="1287532" cy="369332"/>
          </a:xfrm>
          <a:prstGeom prst="rect">
            <a:avLst/>
          </a:prstGeom>
          <a:noFill/>
        </p:spPr>
        <p:txBody>
          <a:bodyPr wrap="none" rtlCol="0">
            <a:spAutoFit/>
          </a:bodyPr>
          <a:lstStyle/>
          <a:p>
            <a:r>
              <a:rPr lang="en-US" dirty="0">
                <a:solidFill>
                  <a:prstClr val="black"/>
                </a:solidFill>
              </a:rPr>
              <a:t>Outside cell</a:t>
            </a:r>
          </a:p>
        </p:txBody>
      </p:sp>
      <mc:AlternateContent xmlns:mc="http://schemas.openxmlformats.org/markup-compatibility/2006" xmlns:a14="http://schemas.microsoft.com/office/drawing/2010/main">
        <mc:Choice Requires="a14">
          <p:sp>
            <p:nvSpPr>
              <p:cNvPr id="12" name="TextBox 11"/>
              <p:cNvSpPr txBox="1"/>
              <p:nvPr/>
            </p:nvSpPr>
            <p:spPr>
              <a:xfrm>
                <a:off x="1371600" y="1143000"/>
                <a:ext cx="7239000" cy="1222579"/>
              </a:xfrm>
              <a:prstGeom prst="rect">
                <a:avLst/>
              </a:prstGeom>
              <a:noFill/>
            </p:spPr>
            <p:txBody>
              <a:bodyPr wrap="square" rtlCol="0">
                <a:spAutoFit/>
              </a:bodyPr>
              <a:lstStyle/>
              <a:p>
                <a:r>
                  <a:rPr lang="en-US" dirty="0">
                    <a:solidFill>
                      <a:prstClr val="black"/>
                    </a:solidFill>
                  </a:rPr>
                  <a:t>From </a:t>
                </a:r>
                <a14:m>
                  <m:oMath xmlns:m="http://schemas.openxmlformats.org/officeDocument/2006/math">
                    <m:r>
                      <a:rPr lang="en-US" i="1">
                        <a:solidFill>
                          <a:prstClr val="black"/>
                        </a:solidFill>
                        <a:latin typeface="Cambria Math"/>
                      </a:rPr>
                      <m:t>𝐽</m:t>
                    </m:r>
                    <m:r>
                      <a:rPr lang="en-US" i="1" baseline="-25000">
                        <a:solidFill>
                          <a:prstClr val="black"/>
                        </a:solidFill>
                        <a:latin typeface="Cambria Math"/>
                      </a:rPr>
                      <m:t>𝑑𝑖𝑓𝑓</m:t>
                    </m:r>
                    <m:r>
                      <a:rPr lang="en-US" i="1">
                        <a:solidFill>
                          <a:prstClr val="black"/>
                        </a:solidFill>
                        <a:latin typeface="Cambria Math"/>
                      </a:rPr>
                      <m:t>=</m:t>
                    </m:r>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a:rPr>
                          <m:t>𝐽</m:t>
                        </m:r>
                      </m:e>
                      <m:sub>
                        <m:r>
                          <a:rPr lang="en-US" i="1">
                            <a:solidFill>
                              <a:prstClr val="black"/>
                            </a:solidFill>
                            <a:latin typeface="Cambria Math"/>
                          </a:rPr>
                          <m:t>𝑑𝑟</m:t>
                        </m:r>
                        <m:r>
                          <a:rPr lang="en-US" i="1" smtClean="0">
                            <a:solidFill>
                              <a:prstClr val="black"/>
                            </a:solidFill>
                            <a:latin typeface="Cambria Math"/>
                          </a:rPr>
                          <m:t>𝑖𝑓𝑡</m:t>
                        </m:r>
                      </m:sub>
                    </m:sSub>
                  </m:oMath>
                </a14:m>
                <a:r>
                  <a:rPr lang="en-US" dirty="0">
                    <a:solidFill>
                      <a:prstClr val="black"/>
                    </a:solidFill>
                  </a:rPr>
                  <a:t> one can derive the Nernst equation</a:t>
                </a:r>
              </a:p>
              <a:p>
                <a:r>
                  <a:rPr lang="en-US" dirty="0" err="1">
                    <a:solidFill>
                      <a:prstClr val="black"/>
                    </a:solidFill>
                  </a:rPr>
                  <a:t>Ie</a:t>
                </a:r>
                <a:r>
                  <a:rPr lang="en-US" dirty="0">
                    <a:solidFill>
                      <a:prstClr val="black"/>
                    </a:solidFill>
                  </a:rPr>
                  <a:t>. The Nernst equation allows one to determine the equilibrium potential for an ion.</a:t>
                </a:r>
              </a:p>
              <a:p>
                <a:r>
                  <a:rPr lang="en-US" dirty="0">
                    <a:solidFill>
                      <a:prstClr val="black"/>
                    </a:solidFill>
                  </a:rPr>
                  <a:t> </a:t>
                </a:r>
              </a:p>
            </p:txBody>
          </p:sp>
        </mc:Choice>
        <mc:Fallback xmlns="">
          <p:sp>
            <p:nvSpPr>
              <p:cNvPr id="12" name="TextBox 11"/>
              <p:cNvSpPr txBox="1">
                <a:spLocks noRot="1" noChangeAspect="1" noMove="1" noResize="1" noEditPoints="1" noAdjustHandles="1" noChangeArrowheads="1" noChangeShapeType="1" noTextEdit="1"/>
              </p:cNvSpPr>
              <p:nvPr/>
            </p:nvSpPr>
            <p:spPr>
              <a:xfrm>
                <a:off x="1371600" y="1143000"/>
                <a:ext cx="7239000" cy="1222579"/>
              </a:xfrm>
              <a:prstGeom prst="rect">
                <a:avLst/>
              </a:prstGeom>
              <a:blipFill rotWithShape="1">
                <a:blip r:embed="rId4"/>
                <a:stretch>
                  <a:fillRect l="-673" t="-2000"/>
                </a:stretch>
              </a:blipFill>
            </p:spPr>
            <p:txBody>
              <a:bodyPr/>
              <a:lstStyle/>
              <a:p>
                <a:r>
                  <a:rPr lang="en-US">
                    <a:noFill/>
                  </a:rPr>
                  <a:t> </a:t>
                </a:r>
              </a:p>
            </p:txBody>
          </p:sp>
        </mc:Fallback>
      </mc:AlternateContent>
    </p:spTree>
    <p:extLst>
      <p:ext uri="{BB962C8B-B14F-4D97-AF65-F5344CB8AC3E}">
        <p14:creationId xmlns:p14="http://schemas.microsoft.com/office/powerpoint/2010/main" val="2354273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2533211" y="5413258"/>
                <a:ext cx="22946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prstClr val="black"/>
                              </a:solidFill>
                              <a:latin typeface="Cambria Math" panose="02040503050406030204" pitchFamily="18" charset="0"/>
                            </a:rPr>
                          </m:ctrlPr>
                        </m:sSubPr>
                        <m:e>
                          <m:r>
                            <a:rPr lang="en-US" sz="2400" i="1" smtClean="0">
                              <a:solidFill>
                                <a:prstClr val="black"/>
                              </a:solidFill>
                              <a:latin typeface="Cambria Math"/>
                            </a:rPr>
                            <m:t>𝐼</m:t>
                          </m:r>
                        </m:e>
                        <m:sub>
                          <m:r>
                            <a:rPr lang="en-US" sz="2400" i="1" smtClean="0">
                              <a:solidFill>
                                <a:prstClr val="black"/>
                              </a:solidFill>
                              <a:latin typeface="Cambria Math"/>
                            </a:rPr>
                            <m:t>𝑖</m:t>
                          </m:r>
                        </m:sub>
                      </m:sSub>
                      <m:r>
                        <a:rPr lang="en-US" sz="2400" i="1" smtClean="0">
                          <a:solidFill>
                            <a:prstClr val="black"/>
                          </a:solidFill>
                          <a:latin typeface="Cambria Math"/>
                        </a:rPr>
                        <m:t>=</m:t>
                      </m:r>
                      <m:sSub>
                        <m:sSubPr>
                          <m:ctrlPr>
                            <a:rPr lang="en-US" sz="2400" i="1" smtClean="0">
                              <a:solidFill>
                                <a:prstClr val="black"/>
                              </a:solidFill>
                              <a:latin typeface="Cambria Math" panose="02040503050406030204" pitchFamily="18" charset="0"/>
                            </a:rPr>
                          </m:ctrlPr>
                        </m:sSubPr>
                        <m:e>
                          <m:r>
                            <a:rPr lang="en-US" sz="2400" i="1" smtClean="0">
                              <a:solidFill>
                                <a:prstClr val="black"/>
                              </a:solidFill>
                              <a:latin typeface="Cambria Math"/>
                            </a:rPr>
                            <m:t>𝑔</m:t>
                          </m:r>
                        </m:e>
                        <m:sub>
                          <m:r>
                            <a:rPr lang="en-US" sz="2400" i="1" smtClean="0">
                              <a:solidFill>
                                <a:prstClr val="black"/>
                              </a:solidFill>
                              <a:latin typeface="Cambria Math"/>
                            </a:rPr>
                            <m:t>𝑖</m:t>
                          </m:r>
                        </m:sub>
                      </m:sSub>
                      <m:r>
                        <a:rPr lang="en-US" sz="2400" i="1" smtClean="0">
                          <a:solidFill>
                            <a:prstClr val="black"/>
                          </a:solidFill>
                          <a:latin typeface="Cambria Math"/>
                        </a:rPr>
                        <m:t>(</m:t>
                      </m:r>
                      <m:r>
                        <a:rPr lang="en-US" sz="2400" i="1" smtClean="0">
                          <a:solidFill>
                            <a:prstClr val="black"/>
                          </a:solidFill>
                          <a:latin typeface="Cambria Math"/>
                        </a:rPr>
                        <m:t>𝑉</m:t>
                      </m:r>
                      <m:r>
                        <a:rPr lang="en-US" sz="2400" i="1" smtClean="0">
                          <a:solidFill>
                            <a:prstClr val="black"/>
                          </a:solidFill>
                          <a:latin typeface="Cambria Math"/>
                        </a:rPr>
                        <m:t> −</m:t>
                      </m:r>
                      <m:sSub>
                        <m:sSubPr>
                          <m:ctrlPr>
                            <a:rPr lang="en-US" sz="2400" i="1" smtClean="0">
                              <a:solidFill>
                                <a:prstClr val="black"/>
                              </a:solidFill>
                              <a:latin typeface="Cambria Math" panose="02040503050406030204" pitchFamily="18" charset="0"/>
                            </a:rPr>
                          </m:ctrlPr>
                        </m:sSubPr>
                        <m:e>
                          <m:r>
                            <a:rPr lang="en-US" sz="2400" i="1" smtClean="0">
                              <a:solidFill>
                                <a:prstClr val="black"/>
                              </a:solidFill>
                              <a:latin typeface="Cambria Math"/>
                            </a:rPr>
                            <m:t>𝐸</m:t>
                          </m:r>
                        </m:e>
                        <m:sub>
                          <m:r>
                            <a:rPr lang="en-US" sz="2400" i="1" smtClean="0">
                              <a:solidFill>
                                <a:prstClr val="black"/>
                              </a:solidFill>
                              <a:latin typeface="Cambria Math"/>
                            </a:rPr>
                            <m:t>𝑖</m:t>
                          </m:r>
                        </m:sub>
                      </m:sSub>
                      <m:r>
                        <a:rPr lang="en-US" sz="2400" i="1" smtClean="0">
                          <a:solidFill>
                            <a:prstClr val="black"/>
                          </a:solidFill>
                          <a:latin typeface="Cambria Math"/>
                        </a:rPr>
                        <m:t>)</m:t>
                      </m:r>
                    </m:oMath>
                  </m:oMathPara>
                </a14:m>
                <a:endParaRPr lang="en-US" sz="2400" dirty="0">
                  <a:solidFill>
                    <a:prstClr val="black"/>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533211" y="5413258"/>
                <a:ext cx="2294603" cy="461665"/>
              </a:xfrm>
              <a:prstGeom prst="rect">
                <a:avLst/>
              </a:prstGeom>
              <a:blipFill rotWithShape="1">
                <a:blip r:embed="rId3"/>
                <a:stretch>
                  <a:fillRect r="-266"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418267" y="5257800"/>
                <a:ext cx="2573333" cy="8722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prstClr val="black"/>
                              </a:solidFill>
                              <a:latin typeface="Cambria Math" panose="02040503050406030204" pitchFamily="18" charset="0"/>
                            </a:rPr>
                          </m:ctrlPr>
                        </m:sSubPr>
                        <m:e>
                          <m:r>
                            <a:rPr lang="en-US" sz="2400" i="1" smtClean="0">
                              <a:solidFill>
                                <a:prstClr val="black"/>
                              </a:solidFill>
                              <a:latin typeface="Cambria Math"/>
                            </a:rPr>
                            <m:t>𝐸</m:t>
                          </m:r>
                        </m:e>
                        <m:sub>
                          <m:r>
                            <a:rPr lang="en-US" sz="2400" i="1" smtClean="0">
                              <a:solidFill>
                                <a:prstClr val="black"/>
                              </a:solidFill>
                              <a:latin typeface="Cambria Math"/>
                            </a:rPr>
                            <m:t>𝑖</m:t>
                          </m:r>
                        </m:sub>
                      </m:sSub>
                      <m:r>
                        <a:rPr lang="en-US" sz="2400" i="1" smtClean="0">
                          <a:solidFill>
                            <a:prstClr val="black"/>
                          </a:solidFill>
                          <a:latin typeface="Cambria Math"/>
                        </a:rPr>
                        <m:t>= </m:t>
                      </m:r>
                      <m:f>
                        <m:fPr>
                          <m:ctrlPr>
                            <a:rPr lang="en-US" sz="2400" i="1" smtClean="0">
                              <a:solidFill>
                                <a:prstClr val="black"/>
                              </a:solidFill>
                              <a:latin typeface="Cambria Math" panose="02040503050406030204" pitchFamily="18" charset="0"/>
                            </a:rPr>
                          </m:ctrlPr>
                        </m:fPr>
                        <m:num>
                          <m:r>
                            <a:rPr lang="en-US" sz="2400" i="1" smtClean="0">
                              <a:solidFill>
                                <a:prstClr val="black"/>
                              </a:solidFill>
                              <a:latin typeface="Cambria Math"/>
                            </a:rPr>
                            <m:t>𝑅𝑇</m:t>
                          </m:r>
                        </m:num>
                        <m:den>
                          <m:r>
                            <a:rPr lang="en-US" sz="2400" i="1" smtClean="0">
                              <a:solidFill>
                                <a:prstClr val="black"/>
                              </a:solidFill>
                              <a:latin typeface="Cambria Math"/>
                            </a:rPr>
                            <m:t>𝑧𝐹</m:t>
                          </m:r>
                        </m:den>
                      </m:f>
                      <m:r>
                        <a:rPr lang="en-US" sz="2400" i="1" smtClean="0">
                          <a:solidFill>
                            <a:prstClr val="black"/>
                          </a:solidFill>
                          <a:latin typeface="Cambria Math"/>
                        </a:rPr>
                        <m:t>𝑙𝑛</m:t>
                      </m:r>
                      <m:f>
                        <m:fPr>
                          <m:ctrlPr>
                            <a:rPr lang="en-US" sz="2400" i="1" smtClean="0">
                              <a:solidFill>
                                <a:prstClr val="black"/>
                              </a:solidFill>
                              <a:latin typeface="Cambria Math" panose="02040503050406030204" pitchFamily="18" charset="0"/>
                            </a:rPr>
                          </m:ctrlPr>
                        </m:fPr>
                        <m:num>
                          <m:sSub>
                            <m:sSubPr>
                              <m:ctrlPr>
                                <a:rPr lang="en-US" sz="2400" i="1" smtClean="0">
                                  <a:solidFill>
                                    <a:prstClr val="black"/>
                                  </a:solidFill>
                                  <a:latin typeface="Cambria Math" panose="02040503050406030204" pitchFamily="18" charset="0"/>
                                </a:rPr>
                              </m:ctrlPr>
                            </m:sSubPr>
                            <m:e>
                              <m:d>
                                <m:dPr>
                                  <m:begChr m:val="["/>
                                  <m:endChr m:val="]"/>
                                  <m:ctrlPr>
                                    <a:rPr lang="en-US" sz="2400" i="1" smtClean="0">
                                      <a:solidFill>
                                        <a:prstClr val="black"/>
                                      </a:solidFill>
                                      <a:latin typeface="Cambria Math" panose="02040503050406030204" pitchFamily="18" charset="0"/>
                                    </a:rPr>
                                  </m:ctrlPr>
                                </m:dPr>
                                <m:e>
                                  <m:r>
                                    <a:rPr lang="en-US" sz="2400" i="1" smtClean="0">
                                      <a:solidFill>
                                        <a:prstClr val="black"/>
                                      </a:solidFill>
                                      <a:latin typeface="Cambria Math"/>
                                    </a:rPr>
                                    <m:t>𝐶</m:t>
                                  </m:r>
                                </m:e>
                              </m:d>
                            </m:e>
                            <m:sub>
                              <m:r>
                                <a:rPr lang="en-US" sz="2400" i="1" smtClean="0">
                                  <a:solidFill>
                                    <a:prstClr val="black"/>
                                  </a:solidFill>
                                  <a:latin typeface="Cambria Math"/>
                                </a:rPr>
                                <m:t>𝑜𝑢𝑡</m:t>
                              </m:r>
                            </m:sub>
                          </m:sSub>
                        </m:num>
                        <m:den>
                          <m:sSub>
                            <m:sSubPr>
                              <m:ctrlPr>
                                <a:rPr lang="en-US" sz="2400" i="1" smtClean="0">
                                  <a:solidFill>
                                    <a:prstClr val="black"/>
                                  </a:solidFill>
                                  <a:latin typeface="Cambria Math" panose="02040503050406030204" pitchFamily="18" charset="0"/>
                                </a:rPr>
                              </m:ctrlPr>
                            </m:sSubPr>
                            <m:e>
                              <m:d>
                                <m:dPr>
                                  <m:begChr m:val="["/>
                                  <m:endChr m:val="]"/>
                                  <m:ctrlPr>
                                    <a:rPr lang="en-US" sz="2400" i="1" smtClean="0">
                                      <a:solidFill>
                                        <a:prstClr val="black"/>
                                      </a:solidFill>
                                      <a:latin typeface="Cambria Math" panose="02040503050406030204" pitchFamily="18" charset="0"/>
                                    </a:rPr>
                                  </m:ctrlPr>
                                </m:dPr>
                                <m:e>
                                  <m:r>
                                    <a:rPr lang="en-US" sz="2400" i="1" smtClean="0">
                                      <a:solidFill>
                                        <a:prstClr val="black"/>
                                      </a:solidFill>
                                      <a:latin typeface="Cambria Math"/>
                                    </a:rPr>
                                    <m:t>𝐶</m:t>
                                  </m:r>
                                </m:e>
                              </m:d>
                            </m:e>
                            <m:sub>
                              <m:r>
                                <a:rPr lang="en-US" sz="2400" i="1" smtClean="0">
                                  <a:solidFill>
                                    <a:prstClr val="black"/>
                                  </a:solidFill>
                                  <a:latin typeface="Cambria Math"/>
                                </a:rPr>
                                <m:t>𝑖𝑛</m:t>
                              </m:r>
                            </m:sub>
                          </m:sSub>
                        </m:den>
                      </m:f>
                    </m:oMath>
                  </m:oMathPara>
                </a14:m>
                <a:endParaRPr lang="en-US" sz="2400" dirty="0">
                  <a:solidFill>
                    <a:prstClr val="black"/>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418267" y="5257800"/>
                <a:ext cx="2573333" cy="872290"/>
              </a:xfrm>
              <a:prstGeom prst="rect">
                <a:avLst/>
              </a:prstGeom>
              <a:blipFill rotWithShape="1">
                <a:blip r:embed="rId4"/>
                <a:stretch>
                  <a:fillRect/>
                </a:stretch>
              </a:blipFill>
            </p:spPr>
            <p:txBody>
              <a:bodyPr/>
              <a:lstStyle/>
              <a:p>
                <a:r>
                  <a:rPr lang="en-US">
                    <a:noFill/>
                  </a:rPr>
                  <a:t> </a:t>
                </a:r>
              </a:p>
            </p:txBody>
          </p:sp>
        </mc:Fallback>
      </mc:AlternateContent>
      <p:sp>
        <p:nvSpPr>
          <p:cNvPr id="9" name="TextBox 8"/>
          <p:cNvSpPr txBox="1"/>
          <p:nvPr/>
        </p:nvSpPr>
        <p:spPr>
          <a:xfrm>
            <a:off x="1741714" y="3733800"/>
            <a:ext cx="6172200" cy="923330"/>
          </a:xfrm>
          <a:prstGeom prst="rect">
            <a:avLst/>
          </a:prstGeom>
          <a:noFill/>
        </p:spPr>
        <p:txBody>
          <a:bodyPr wrap="square" rtlCol="0">
            <a:spAutoFit/>
          </a:bodyPr>
          <a:lstStyle/>
          <a:p>
            <a:r>
              <a:rPr lang="en-US" dirty="0">
                <a:solidFill>
                  <a:prstClr val="black"/>
                </a:solidFill>
              </a:rPr>
              <a:t>Ions are move across the membrane at a rate proportional to the difference between the membrane potential and the equilibrium potential (driving force)</a:t>
            </a:r>
          </a:p>
        </p:txBody>
      </p:sp>
      <mc:AlternateContent xmlns:mc="http://schemas.openxmlformats.org/markup-compatibility/2006" xmlns:a14="http://schemas.microsoft.com/office/drawing/2010/main">
        <mc:Choice Requires="a14">
          <p:sp>
            <p:nvSpPr>
              <p:cNvPr id="10" name="TextBox 9"/>
              <p:cNvSpPr txBox="1"/>
              <p:nvPr/>
            </p:nvSpPr>
            <p:spPr>
              <a:xfrm>
                <a:off x="2533211" y="6503785"/>
                <a:ext cx="2498569" cy="397673"/>
              </a:xfrm>
              <a:prstGeom prst="rect">
                <a:avLst/>
              </a:prstGeom>
              <a:noFill/>
            </p:spPr>
            <p:txBody>
              <a:bodyPr wrap="none" rtlCol="0">
                <a:spAutoFit/>
              </a:bodyPr>
              <a:lstStyle/>
              <a:p>
                <a:r>
                  <a:rPr lang="en-US" dirty="0">
                    <a:solidFill>
                      <a:prstClr val="black"/>
                    </a:solidFill>
                  </a:rPr>
                  <a:t>Conductance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𝑔</m:t>
                        </m:r>
                      </m:e>
                      <m:sub>
                        <m:r>
                          <a:rPr lang="en-US" i="1" smtClean="0">
                            <a:solidFill>
                              <a:prstClr val="black"/>
                            </a:solidFill>
                            <a:latin typeface="Cambria Math"/>
                          </a:rPr>
                          <m:t>𝑖</m:t>
                        </m:r>
                      </m:sub>
                    </m:sSub>
                    <m:r>
                      <a:rPr lang="en-US" i="1" smtClean="0">
                        <a:solidFill>
                          <a:prstClr val="black"/>
                        </a:solidFill>
                        <a:latin typeface="Cambria Math"/>
                      </a:rPr>
                      <m:t>=</m:t>
                    </m:r>
                    <m:f>
                      <m:fPr>
                        <m:type m:val="skw"/>
                        <m:ctrlPr>
                          <a:rPr lang="en-US" i="1" smtClean="0">
                            <a:solidFill>
                              <a:prstClr val="black"/>
                            </a:solidFill>
                            <a:latin typeface="Cambria Math" panose="02040503050406030204" pitchFamily="18" charset="0"/>
                          </a:rPr>
                        </m:ctrlPr>
                      </m:fPr>
                      <m:num>
                        <m:r>
                          <a:rPr lang="en-US" i="1" smtClean="0">
                            <a:solidFill>
                              <a:prstClr val="black"/>
                            </a:solidFill>
                            <a:latin typeface="Cambria Math"/>
                          </a:rPr>
                          <m:t>1</m:t>
                        </m:r>
                      </m:num>
                      <m:den>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𝑅</m:t>
                            </m:r>
                          </m:e>
                          <m:sub>
                            <m:r>
                              <a:rPr lang="en-US" i="1" smtClean="0">
                                <a:solidFill>
                                  <a:prstClr val="black"/>
                                </a:solidFill>
                                <a:latin typeface="Cambria Math"/>
                              </a:rPr>
                              <m:t>𝑖</m:t>
                            </m:r>
                          </m:sub>
                        </m:sSub>
                      </m:den>
                    </m:f>
                    <m:r>
                      <a:rPr lang="en-US" i="1" smtClean="0">
                        <a:solidFill>
                          <a:prstClr val="black"/>
                        </a:solidFill>
                        <a:latin typeface="Cambria Math"/>
                      </a:rPr>
                      <m:t>)</m:t>
                    </m:r>
                  </m:oMath>
                </a14:m>
                <a:endParaRPr lang="en-US" dirty="0">
                  <a:solidFill>
                    <a:prstClr val="black"/>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533211" y="6503785"/>
                <a:ext cx="2498569" cy="397673"/>
              </a:xfrm>
              <a:prstGeom prst="rect">
                <a:avLst/>
              </a:prstGeom>
              <a:blipFill rotWithShape="1">
                <a:blip r:embed="rId5"/>
                <a:stretch>
                  <a:fillRect l="-2200" t="-143077" r="-21271" b="-221538"/>
                </a:stretch>
              </a:blipFill>
            </p:spPr>
            <p:txBody>
              <a:bodyPr/>
              <a:lstStyle/>
              <a:p>
                <a:r>
                  <a:rPr lang="en-US">
                    <a:noFill/>
                  </a:rPr>
                  <a:t> </a:t>
                </a:r>
              </a:p>
            </p:txBody>
          </p:sp>
        </mc:Fallback>
      </mc:AlternateContent>
      <p:cxnSp>
        <p:nvCxnSpPr>
          <p:cNvPr id="12" name="Straight Connector 11"/>
          <p:cNvCxnSpPr/>
          <p:nvPr/>
        </p:nvCxnSpPr>
        <p:spPr>
          <a:xfrm>
            <a:off x="3505200" y="5874923"/>
            <a:ext cx="38100" cy="624499"/>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95400" y="6130090"/>
            <a:ext cx="1378583" cy="369332"/>
          </a:xfrm>
          <a:prstGeom prst="rect">
            <a:avLst/>
          </a:prstGeom>
          <a:noFill/>
        </p:spPr>
        <p:txBody>
          <a:bodyPr wrap="none" rtlCol="0">
            <a:spAutoFit/>
          </a:bodyPr>
          <a:lstStyle/>
          <a:p>
            <a:r>
              <a:rPr lang="en-US" dirty="0">
                <a:solidFill>
                  <a:prstClr val="black"/>
                </a:solidFill>
              </a:rPr>
              <a:t>Ionic current</a:t>
            </a:r>
          </a:p>
        </p:txBody>
      </p:sp>
      <p:cxnSp>
        <p:nvCxnSpPr>
          <p:cNvPr id="15" name="Straight Connector 14"/>
          <p:cNvCxnSpPr/>
          <p:nvPr/>
        </p:nvCxnSpPr>
        <p:spPr>
          <a:xfrm flipV="1">
            <a:off x="2209800" y="5848225"/>
            <a:ext cx="323411" cy="154282"/>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72000" y="6002506"/>
            <a:ext cx="1415644" cy="369332"/>
          </a:xfrm>
          <a:prstGeom prst="rect">
            <a:avLst/>
          </a:prstGeom>
          <a:noFill/>
        </p:spPr>
        <p:txBody>
          <a:bodyPr wrap="none" rtlCol="0">
            <a:spAutoFit/>
          </a:bodyPr>
          <a:lstStyle/>
          <a:p>
            <a:r>
              <a:rPr lang="en-US" dirty="0">
                <a:solidFill>
                  <a:prstClr val="black"/>
                </a:solidFill>
              </a:rPr>
              <a:t>Driving Force</a:t>
            </a:r>
          </a:p>
        </p:txBody>
      </p:sp>
      <p:cxnSp>
        <p:nvCxnSpPr>
          <p:cNvPr id="20" name="Straight Connector 19"/>
          <p:cNvCxnSpPr/>
          <p:nvPr/>
        </p:nvCxnSpPr>
        <p:spPr>
          <a:xfrm>
            <a:off x="3962400" y="5848225"/>
            <a:ext cx="762000" cy="15428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454553" y="4888468"/>
            <a:ext cx="1709250" cy="369332"/>
          </a:xfrm>
          <a:prstGeom prst="rect">
            <a:avLst/>
          </a:prstGeom>
          <a:noFill/>
        </p:spPr>
        <p:txBody>
          <a:bodyPr wrap="none" rtlCol="0">
            <a:spAutoFit/>
          </a:bodyPr>
          <a:lstStyle/>
          <a:p>
            <a:r>
              <a:rPr lang="en-US" u="sng" dirty="0">
                <a:solidFill>
                  <a:prstClr val="black"/>
                </a:solidFill>
              </a:rPr>
              <a:t>Nernst equation</a:t>
            </a:r>
          </a:p>
        </p:txBody>
      </p:sp>
      <p:sp>
        <p:nvSpPr>
          <p:cNvPr id="22" name="TextBox 21"/>
          <p:cNvSpPr txBox="1"/>
          <p:nvPr/>
        </p:nvSpPr>
        <p:spPr>
          <a:xfrm>
            <a:off x="2673983" y="4888468"/>
            <a:ext cx="2098844" cy="369332"/>
          </a:xfrm>
          <a:prstGeom prst="rect">
            <a:avLst/>
          </a:prstGeom>
          <a:noFill/>
        </p:spPr>
        <p:txBody>
          <a:bodyPr wrap="none" rtlCol="0">
            <a:spAutoFit/>
          </a:bodyPr>
          <a:lstStyle/>
          <a:p>
            <a:r>
              <a:rPr lang="en-US" u="sng" dirty="0">
                <a:solidFill>
                  <a:prstClr val="black"/>
                </a:solidFill>
              </a:rPr>
              <a:t>‘Modified’ ohms law</a:t>
            </a:r>
          </a:p>
        </p:txBody>
      </p:sp>
      <p:sp>
        <p:nvSpPr>
          <p:cNvPr id="24" name="TextBox 23"/>
          <p:cNvSpPr txBox="1"/>
          <p:nvPr/>
        </p:nvSpPr>
        <p:spPr>
          <a:xfrm>
            <a:off x="6832475" y="6385570"/>
            <a:ext cx="2156360" cy="369332"/>
          </a:xfrm>
          <a:prstGeom prst="rect">
            <a:avLst/>
          </a:prstGeom>
          <a:noFill/>
        </p:spPr>
        <p:txBody>
          <a:bodyPr wrap="none" rtlCol="0">
            <a:spAutoFit/>
          </a:bodyPr>
          <a:lstStyle/>
          <a:p>
            <a:r>
              <a:rPr lang="en-US" dirty="0">
                <a:solidFill>
                  <a:prstClr val="black"/>
                </a:solidFill>
              </a:rPr>
              <a:t>Equilibrium potential</a:t>
            </a:r>
          </a:p>
        </p:txBody>
      </p:sp>
      <p:cxnSp>
        <p:nvCxnSpPr>
          <p:cNvPr id="25" name="Straight Connector 24"/>
          <p:cNvCxnSpPr/>
          <p:nvPr/>
        </p:nvCxnSpPr>
        <p:spPr>
          <a:xfrm flipH="1" flipV="1">
            <a:off x="6832475" y="6002506"/>
            <a:ext cx="177925" cy="423304"/>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Content Placeholder 6"/>
          <p:cNvPicPr>
            <a:picLocks noGrp="1" noChangeAspect="1"/>
          </p:cNvPicPr>
          <p:nvPr>
            <p:ph sz="half" idx="4294967295"/>
          </p:nvPr>
        </p:nvPicPr>
        <p:blipFill>
          <a:blip r:embed="rId6">
            <a:extLst>
              <a:ext uri="{28A0092B-C50C-407E-A947-70E740481C1C}">
                <a14:useLocalDpi xmlns:a14="http://schemas.microsoft.com/office/drawing/2010/main" val="0"/>
              </a:ext>
            </a:extLst>
          </a:blip>
          <a:stretch>
            <a:fillRect/>
          </a:stretch>
        </p:blipFill>
        <p:spPr>
          <a:xfrm>
            <a:off x="2729643" y="171174"/>
            <a:ext cx="2350666" cy="32004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6991916" y="234594"/>
                <a:ext cx="11412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𝑉</m:t>
                          </m:r>
                        </m:e>
                        <m:sub>
                          <m:r>
                            <a:rPr lang="en-US" b="0" i="1" smtClean="0">
                              <a:latin typeface="Cambria Math" charset="0"/>
                            </a:rPr>
                            <m:t>𝑅𝑖</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𝐼</m:t>
                          </m:r>
                        </m:e>
                        <m:sub>
                          <m:r>
                            <a:rPr lang="en-US" i="1">
                              <a:latin typeface="Cambria Math" charset="0"/>
                            </a:rPr>
                            <m:t>𝑖</m:t>
                          </m:r>
                        </m:sub>
                      </m:sSub>
                      <m:r>
                        <a:rPr lang="en-US" b="0" i="1" smtClean="0">
                          <a:latin typeface="Cambria Math" charset="0"/>
                        </a:rPr>
                        <m:t>𝑅</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991916" y="234594"/>
                <a:ext cx="1141274" cy="369332"/>
              </a:xfrm>
              <a:prstGeom prst="rect">
                <a:avLst/>
              </a:prstGeom>
              <a:blipFill rotWithShape="0">
                <a:blip r:embed="rId7"/>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991916" y="704084"/>
                <a:ext cx="1038361" cy="609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𝐼</m:t>
                          </m:r>
                        </m:e>
                        <m:sub>
                          <m:r>
                            <a:rPr lang="en-US" b="0" i="1" smtClean="0">
                              <a:latin typeface="Cambria Math" charset="0"/>
                            </a:rPr>
                            <m:t>𝑖</m:t>
                          </m:r>
                        </m:sub>
                      </m:sSub>
                      <m:r>
                        <a:rPr lang="en-US" b="0" i="1" smtClean="0">
                          <a:latin typeface="Cambria Math" charset="0"/>
                        </a:rPr>
                        <m:t>= </m:t>
                      </m:r>
                      <m:f>
                        <m:fPr>
                          <m:ctrlPr>
                            <a:rPr lang="bg-BG"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charset="0"/>
                                </a:rPr>
                                <m:t>𝑉</m:t>
                              </m:r>
                            </m:e>
                            <m:sub>
                              <m:r>
                                <a:rPr lang="en-US" i="1">
                                  <a:latin typeface="Cambria Math" charset="0"/>
                                </a:rPr>
                                <m:t>𝑅𝑖</m:t>
                              </m:r>
                            </m:sub>
                          </m:sSub>
                        </m:num>
                        <m:den>
                          <m:r>
                            <a:rPr lang="en-US" b="0" i="1" smtClean="0">
                              <a:latin typeface="Cambria Math" charset="0"/>
                            </a:rPr>
                            <m:t>𝑅</m:t>
                          </m:r>
                        </m:den>
                      </m:f>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6991916" y="704084"/>
                <a:ext cx="1038361" cy="609077"/>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991916" y="1316182"/>
                <a:ext cx="11321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𝐼</m:t>
                          </m:r>
                        </m:e>
                        <m:sub>
                          <m:r>
                            <a:rPr lang="en-US" i="1">
                              <a:latin typeface="Cambria Math" charset="0"/>
                            </a:rPr>
                            <m:t>𝑖</m:t>
                          </m:r>
                        </m:sub>
                      </m:sSub>
                      <m:r>
                        <a:rPr lang="en-US" b="0" i="1" smtClean="0">
                          <a:latin typeface="Cambria Math" charset="0"/>
                        </a:rPr>
                        <m:t>=</m:t>
                      </m:r>
                      <m:r>
                        <a:rPr lang="en-US" b="0" i="1" smtClean="0">
                          <a:latin typeface="Cambria Math" charset="0"/>
                        </a:rPr>
                        <m:t>𝑔</m:t>
                      </m:r>
                      <m:sSub>
                        <m:sSubPr>
                          <m:ctrlPr>
                            <a:rPr lang="en-US" i="1">
                              <a:latin typeface="Cambria Math" panose="02040503050406030204" pitchFamily="18" charset="0"/>
                            </a:rPr>
                          </m:ctrlPr>
                        </m:sSubPr>
                        <m:e>
                          <m:r>
                            <a:rPr lang="en-US" i="1">
                              <a:latin typeface="Cambria Math" charset="0"/>
                            </a:rPr>
                            <m:t>𝑉</m:t>
                          </m:r>
                        </m:e>
                        <m:sub>
                          <m:r>
                            <a:rPr lang="en-US" i="1">
                              <a:latin typeface="Cambria Math" charset="0"/>
                            </a:rPr>
                            <m:t>𝑅𝑖</m:t>
                          </m:r>
                        </m:sub>
                      </m:sSub>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6991916" y="1316182"/>
                <a:ext cx="1132105" cy="369332"/>
              </a:xfrm>
              <a:prstGeom prst="rect">
                <a:avLst/>
              </a:prstGeom>
              <a:blipFill rotWithShape="0">
                <a:blip r:embed="rId9"/>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991916" y="1873201"/>
                <a:ext cx="14716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𝑉</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𝑉</m:t>
                          </m:r>
                        </m:e>
                        <m:sub>
                          <m:r>
                            <a:rPr lang="en-US" b="0" i="1" smtClean="0">
                              <a:latin typeface="Cambria Math" charset="0"/>
                            </a:rPr>
                            <m:t>𝑅𝑖</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𝐸</m:t>
                          </m:r>
                        </m:e>
                        <m:sub>
                          <m:r>
                            <a:rPr lang="en-US" b="0" i="1" smtClean="0">
                              <a:latin typeface="Cambria Math" charset="0"/>
                            </a:rPr>
                            <m:t>𝑖</m:t>
                          </m:r>
                        </m:sub>
                      </m:sSub>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6991916" y="1873201"/>
                <a:ext cx="1471621" cy="369332"/>
              </a:xfrm>
              <a:prstGeom prst="rect">
                <a:avLst/>
              </a:prstGeom>
              <a:blipFill rotWithShape="0">
                <a:blip r:embed="rId10"/>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6987333" y="2397770"/>
                <a:ext cx="22946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prstClr val="black"/>
                              </a:solidFill>
                              <a:latin typeface="Cambria Math" panose="02040503050406030204" pitchFamily="18" charset="0"/>
                            </a:rPr>
                          </m:ctrlPr>
                        </m:sSubPr>
                        <m:e>
                          <m:r>
                            <a:rPr lang="en-US" sz="2400" i="1" smtClean="0">
                              <a:solidFill>
                                <a:prstClr val="black"/>
                              </a:solidFill>
                              <a:latin typeface="Cambria Math"/>
                            </a:rPr>
                            <m:t>𝐼</m:t>
                          </m:r>
                        </m:e>
                        <m:sub>
                          <m:r>
                            <a:rPr lang="en-US" sz="2400" i="1" smtClean="0">
                              <a:solidFill>
                                <a:prstClr val="black"/>
                              </a:solidFill>
                              <a:latin typeface="Cambria Math"/>
                            </a:rPr>
                            <m:t>𝑖</m:t>
                          </m:r>
                        </m:sub>
                      </m:sSub>
                      <m:r>
                        <a:rPr lang="en-US" sz="2400" i="1" smtClean="0">
                          <a:solidFill>
                            <a:prstClr val="black"/>
                          </a:solidFill>
                          <a:latin typeface="Cambria Math"/>
                        </a:rPr>
                        <m:t>=</m:t>
                      </m:r>
                      <m:sSub>
                        <m:sSubPr>
                          <m:ctrlPr>
                            <a:rPr lang="en-US" sz="2400" i="1" smtClean="0">
                              <a:solidFill>
                                <a:prstClr val="black"/>
                              </a:solidFill>
                              <a:latin typeface="Cambria Math" panose="02040503050406030204" pitchFamily="18" charset="0"/>
                            </a:rPr>
                          </m:ctrlPr>
                        </m:sSubPr>
                        <m:e>
                          <m:r>
                            <a:rPr lang="en-US" sz="2400" i="1" smtClean="0">
                              <a:solidFill>
                                <a:prstClr val="black"/>
                              </a:solidFill>
                              <a:latin typeface="Cambria Math"/>
                            </a:rPr>
                            <m:t>𝑔</m:t>
                          </m:r>
                        </m:e>
                        <m:sub>
                          <m:r>
                            <a:rPr lang="en-US" sz="2400" i="1" smtClean="0">
                              <a:solidFill>
                                <a:prstClr val="black"/>
                              </a:solidFill>
                              <a:latin typeface="Cambria Math"/>
                            </a:rPr>
                            <m:t>𝑖</m:t>
                          </m:r>
                        </m:sub>
                      </m:sSub>
                      <m:r>
                        <a:rPr lang="en-US" sz="2400" i="1" smtClean="0">
                          <a:solidFill>
                            <a:prstClr val="black"/>
                          </a:solidFill>
                          <a:latin typeface="Cambria Math"/>
                        </a:rPr>
                        <m:t>(</m:t>
                      </m:r>
                      <m:r>
                        <a:rPr lang="en-US" sz="2400" i="1" smtClean="0">
                          <a:solidFill>
                            <a:prstClr val="black"/>
                          </a:solidFill>
                          <a:latin typeface="Cambria Math"/>
                        </a:rPr>
                        <m:t>𝑉</m:t>
                      </m:r>
                      <m:r>
                        <a:rPr lang="en-US" sz="2400" i="1" smtClean="0">
                          <a:solidFill>
                            <a:prstClr val="black"/>
                          </a:solidFill>
                          <a:latin typeface="Cambria Math"/>
                        </a:rPr>
                        <m:t> −</m:t>
                      </m:r>
                      <m:sSub>
                        <m:sSubPr>
                          <m:ctrlPr>
                            <a:rPr lang="en-US" sz="2400" i="1" smtClean="0">
                              <a:solidFill>
                                <a:prstClr val="black"/>
                              </a:solidFill>
                              <a:latin typeface="Cambria Math" panose="02040503050406030204" pitchFamily="18" charset="0"/>
                            </a:rPr>
                          </m:ctrlPr>
                        </m:sSubPr>
                        <m:e>
                          <m:r>
                            <a:rPr lang="en-US" sz="2400" i="1" smtClean="0">
                              <a:solidFill>
                                <a:prstClr val="black"/>
                              </a:solidFill>
                              <a:latin typeface="Cambria Math"/>
                            </a:rPr>
                            <m:t>𝐸</m:t>
                          </m:r>
                        </m:e>
                        <m:sub>
                          <m:r>
                            <a:rPr lang="en-US" sz="2400" i="1" smtClean="0">
                              <a:solidFill>
                                <a:prstClr val="black"/>
                              </a:solidFill>
                              <a:latin typeface="Cambria Math"/>
                            </a:rPr>
                            <m:t>𝑖</m:t>
                          </m:r>
                        </m:sub>
                      </m:sSub>
                      <m:r>
                        <a:rPr lang="en-US" sz="2400" i="1" smtClean="0">
                          <a:solidFill>
                            <a:prstClr val="black"/>
                          </a:solidFill>
                          <a:latin typeface="Cambria Math"/>
                        </a:rPr>
                        <m:t>)</m:t>
                      </m:r>
                    </m:oMath>
                  </m:oMathPara>
                </a14:m>
                <a:endParaRPr lang="en-US" sz="2400" dirty="0">
                  <a:solidFill>
                    <a:prstClr val="black"/>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6987333" y="2397770"/>
                <a:ext cx="2294603" cy="461665"/>
              </a:xfrm>
              <a:prstGeom prst="rect">
                <a:avLst/>
              </a:prstGeom>
              <a:blipFill rotWithShape="0">
                <a:blip r:embed="rId11"/>
                <a:stretch>
                  <a:fillRect t="-102632" r="-265" b="-130263"/>
                </a:stretch>
              </a:blipFill>
            </p:spPr>
            <p:txBody>
              <a:bodyPr/>
              <a:lstStyle/>
              <a:p>
                <a:r>
                  <a:rPr lang="en-US">
                    <a:noFill/>
                  </a:rPr>
                  <a:t> </a:t>
                </a:r>
              </a:p>
            </p:txBody>
          </p:sp>
        </mc:Fallback>
      </mc:AlternateContent>
      <p:sp>
        <p:nvSpPr>
          <p:cNvPr id="11" name="Right Bracket 10"/>
          <p:cNvSpPr/>
          <p:nvPr/>
        </p:nvSpPr>
        <p:spPr>
          <a:xfrm>
            <a:off x="5031780" y="914400"/>
            <a:ext cx="248042" cy="920394"/>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ight Bracket 34"/>
          <p:cNvSpPr/>
          <p:nvPr/>
        </p:nvSpPr>
        <p:spPr>
          <a:xfrm>
            <a:off x="5031780" y="1973615"/>
            <a:ext cx="248042" cy="56909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p:cNvSpPr/>
              <p:nvPr/>
            </p:nvSpPr>
            <p:spPr>
              <a:xfrm>
                <a:off x="5275818" y="1167101"/>
                <a:ext cx="5364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𝑉</m:t>
                          </m:r>
                        </m:e>
                        <m:sub>
                          <m:r>
                            <a:rPr lang="en-US" i="1">
                              <a:latin typeface="Cambria Math" charset="0"/>
                            </a:rPr>
                            <m:t>𝑅𝑖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5275818" y="1167101"/>
                <a:ext cx="536429" cy="369332"/>
              </a:xfrm>
              <a:prstGeom prst="rect">
                <a:avLst/>
              </a:prstGeom>
              <a:blipFill rotWithShape="0">
                <a:blip r:embed="rId12"/>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5257800" y="1992868"/>
                <a:ext cx="4440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𝐸</m:t>
                          </m:r>
                        </m:e>
                        <m:sub>
                          <m:r>
                            <a:rPr lang="en-US" i="1">
                              <a:latin typeface="Cambria Math" charset="0"/>
                            </a:rPr>
                            <m:t>𝑖</m:t>
                          </m:r>
                        </m:sub>
                      </m:sSub>
                    </m:oMath>
                  </m:oMathPara>
                </a14:m>
                <a:endParaRPr lang="en-US" dirty="0"/>
              </a:p>
            </p:txBody>
          </p:sp>
        </mc:Choice>
        <mc:Fallback xmlns="">
          <p:sp>
            <p:nvSpPr>
              <p:cNvPr id="36" name="Rectangle 35"/>
              <p:cNvSpPr>
                <a:spLocks noRot="1" noChangeAspect="1" noMove="1" noResize="1" noEditPoints="1" noAdjustHandles="1" noChangeArrowheads="1" noChangeShapeType="1" noTextEdit="1"/>
              </p:cNvSpPr>
              <p:nvPr/>
            </p:nvSpPr>
            <p:spPr>
              <a:xfrm>
                <a:off x="5257800" y="1992868"/>
                <a:ext cx="444096" cy="369332"/>
              </a:xfrm>
              <a:prstGeom prst="rect">
                <a:avLst/>
              </a:prstGeom>
              <a:blipFill rotWithShape="0">
                <a:blip r:embed="rId13"/>
                <a:stretch>
                  <a:fillRect b="-1639"/>
                </a:stretch>
              </a:blipFill>
            </p:spPr>
            <p:txBody>
              <a:bodyPr/>
              <a:lstStyle/>
              <a:p>
                <a:r>
                  <a:rPr lang="en-US">
                    <a:noFill/>
                  </a:rPr>
                  <a:t> </a:t>
                </a:r>
              </a:p>
            </p:txBody>
          </p:sp>
        </mc:Fallback>
      </mc:AlternateContent>
      <p:sp>
        <p:nvSpPr>
          <p:cNvPr id="37" name="Right Bracket 36"/>
          <p:cNvSpPr/>
          <p:nvPr/>
        </p:nvSpPr>
        <p:spPr>
          <a:xfrm>
            <a:off x="5701897" y="838200"/>
            <a:ext cx="248436" cy="1689741"/>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Rectangle 15"/>
              <p:cNvSpPr/>
              <p:nvPr/>
            </p:nvSpPr>
            <p:spPr>
              <a:xfrm>
                <a:off x="5943600" y="1535668"/>
                <a:ext cx="3891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𝑉</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5943600" y="1535668"/>
                <a:ext cx="389145" cy="369332"/>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4032763" y="1383268"/>
                <a:ext cx="3868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𝐼</m:t>
                          </m:r>
                        </m:e>
                        <m:sub>
                          <m:r>
                            <a:rPr lang="en-US" i="1">
                              <a:latin typeface="Cambria Math" charset="0"/>
                            </a:rPr>
                            <m:t>𝑖</m:t>
                          </m:r>
                        </m:sub>
                      </m:sSub>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4032763" y="1383268"/>
                <a:ext cx="386837" cy="369332"/>
              </a:xfrm>
              <a:prstGeom prst="rect">
                <a:avLst/>
              </a:prstGeom>
              <a:blipFill rotWithShape="0">
                <a:blip r:embed="rId15"/>
                <a:stretch>
                  <a:fillRect b="-1639"/>
                </a:stretch>
              </a:blipFill>
            </p:spPr>
            <p:txBody>
              <a:bodyPr/>
              <a:lstStyle/>
              <a:p>
                <a:r>
                  <a:rPr lang="en-US">
                    <a:noFill/>
                  </a:rPr>
                  <a:t> </a:t>
                </a:r>
              </a:p>
            </p:txBody>
          </p:sp>
        </mc:Fallback>
      </mc:AlternateContent>
      <p:cxnSp>
        <p:nvCxnSpPr>
          <p:cNvPr id="40" name="Straight Arrow Connector 39"/>
          <p:cNvCxnSpPr/>
          <p:nvPr/>
        </p:nvCxnSpPr>
        <p:spPr>
          <a:xfrm>
            <a:off x="4410192" y="1167101"/>
            <a:ext cx="0" cy="8065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587853" y="231517"/>
            <a:ext cx="1175515" cy="369332"/>
          </a:xfrm>
          <a:prstGeom prst="rect">
            <a:avLst/>
          </a:prstGeom>
          <a:noFill/>
        </p:spPr>
        <p:txBody>
          <a:bodyPr wrap="none" rtlCol="0">
            <a:spAutoFit/>
          </a:bodyPr>
          <a:lstStyle/>
          <a:p>
            <a:r>
              <a:rPr lang="en-US" dirty="0"/>
              <a:t>Ohms law:</a:t>
            </a:r>
          </a:p>
        </p:txBody>
      </p:sp>
      <p:pic>
        <p:nvPicPr>
          <p:cNvPr id="42" name="Picture 41"/>
          <p:cNvPicPr>
            <a:picLocks noChangeAspect="1"/>
          </p:cNvPicPr>
          <p:nvPr/>
        </p:nvPicPr>
        <p:blipFill rotWithShape="1">
          <a:blip r:embed="rId16" cstate="print">
            <a:extLst>
              <a:ext uri="{28A0092B-C50C-407E-A947-70E740481C1C}">
                <a14:useLocalDpi xmlns:a14="http://schemas.microsoft.com/office/drawing/2010/main" val="0"/>
              </a:ext>
            </a:extLst>
          </a:blip>
          <a:srcRect r="37080" b="69201"/>
          <a:stretch/>
        </p:blipFill>
        <p:spPr>
          <a:xfrm>
            <a:off x="197311" y="30704"/>
            <a:ext cx="8952861" cy="3547638"/>
          </a:xfrm>
          <a:prstGeom prst="rect">
            <a:avLst/>
          </a:prstGeom>
        </p:spPr>
      </p:pic>
    </p:spTree>
    <p:extLst>
      <p:ext uri="{BB962C8B-B14F-4D97-AF65-F5344CB8AC3E}">
        <p14:creationId xmlns:p14="http://schemas.microsoft.com/office/powerpoint/2010/main" val="190665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1" grpId="0"/>
      <p:bldP spid="32" grpId="0"/>
      <p:bldP spid="33" grpId="0"/>
      <p:bldP spid="34" grpId="0"/>
      <p:bldP spid="11" grpId="0" animBg="1"/>
      <p:bldP spid="35" grpId="0" animBg="1"/>
      <p:bldP spid="14" grpId="0"/>
      <p:bldP spid="36" grpId="0"/>
      <p:bldP spid="37" grpId="0" animBg="1"/>
      <p:bldP spid="16" grpId="0"/>
      <p:bldP spid="38" grpId="0"/>
      <p:bldP spid="4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05000" y="294365"/>
            <a:ext cx="6576718" cy="6269270"/>
          </a:xfrm>
        </p:spPr>
      </p:pic>
      <p:sp>
        <p:nvSpPr>
          <p:cNvPr id="5" name="TextBox 4"/>
          <p:cNvSpPr txBox="1"/>
          <p:nvPr/>
        </p:nvSpPr>
        <p:spPr>
          <a:xfrm>
            <a:off x="4191000" y="6400800"/>
            <a:ext cx="3810000" cy="369332"/>
          </a:xfrm>
          <a:prstGeom prst="rect">
            <a:avLst/>
          </a:prstGeom>
          <a:noFill/>
        </p:spPr>
        <p:txBody>
          <a:bodyPr wrap="square" rtlCol="0">
            <a:spAutoFit/>
          </a:bodyPr>
          <a:lstStyle/>
          <a:p>
            <a:r>
              <a:rPr lang="en-US" dirty="0"/>
              <a:t>At this point there is no net flux of K+</a:t>
            </a:r>
          </a:p>
        </p:txBody>
      </p:sp>
    </p:spTree>
    <p:extLst>
      <p:ext uri="{BB962C8B-B14F-4D97-AF65-F5344CB8AC3E}">
        <p14:creationId xmlns:p14="http://schemas.microsoft.com/office/powerpoint/2010/main" val="171500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1143000"/>
          </a:xfrm>
        </p:spPr>
        <p:txBody>
          <a:bodyPr/>
          <a:lstStyle/>
          <a:p>
            <a:r>
              <a:rPr lang="en-US" dirty="0"/>
              <a:t>Lecture Outline</a:t>
            </a:r>
          </a:p>
        </p:txBody>
      </p:sp>
      <p:sp>
        <p:nvSpPr>
          <p:cNvPr id="3" name="Content Placeholder 2"/>
          <p:cNvSpPr>
            <a:spLocks noGrp="1"/>
          </p:cNvSpPr>
          <p:nvPr>
            <p:ph idx="1"/>
          </p:nvPr>
        </p:nvSpPr>
        <p:spPr>
          <a:xfrm>
            <a:off x="1600200" y="1828800"/>
            <a:ext cx="7543800" cy="4800600"/>
          </a:xfrm>
        </p:spPr>
        <p:txBody>
          <a:bodyPr>
            <a:normAutofit/>
          </a:bodyPr>
          <a:lstStyle/>
          <a:p>
            <a:pPr marL="0" indent="0">
              <a:buNone/>
            </a:pPr>
            <a:r>
              <a:rPr lang="en-US" u="sng" dirty="0"/>
              <a:t>Lecture 1:</a:t>
            </a:r>
          </a:p>
          <a:p>
            <a:pPr marL="514350" indent="-514350">
              <a:buFont typeface="+mj-lt"/>
              <a:buAutoNum type="arabicPeriod"/>
            </a:pPr>
            <a:r>
              <a:rPr lang="en-US" dirty="0">
                <a:solidFill>
                  <a:schemeClr val="bg1">
                    <a:lumMod val="75000"/>
                  </a:schemeClr>
                </a:solidFill>
              </a:rPr>
              <a:t>Transmembrane ion movement and RC circuits</a:t>
            </a:r>
          </a:p>
          <a:p>
            <a:pPr marL="514350" indent="-514350">
              <a:buFont typeface="+mj-lt"/>
              <a:buAutoNum type="arabicPeriod"/>
            </a:pPr>
            <a:r>
              <a:rPr lang="en-US" dirty="0"/>
              <a:t>The membrane potential at rest</a:t>
            </a:r>
          </a:p>
          <a:p>
            <a:pPr marL="514350" indent="-514350">
              <a:buFont typeface="+mj-lt"/>
              <a:buAutoNum type="arabicPeriod"/>
            </a:pPr>
            <a:r>
              <a:rPr lang="en-US" dirty="0">
                <a:solidFill>
                  <a:schemeClr val="bg1">
                    <a:lumMod val="75000"/>
                  </a:schemeClr>
                </a:solidFill>
              </a:rPr>
              <a:t>Action potentials</a:t>
            </a:r>
          </a:p>
        </p:txBody>
      </p:sp>
    </p:spTree>
    <p:extLst>
      <p:ext uri="{BB962C8B-B14F-4D97-AF65-F5344CB8AC3E}">
        <p14:creationId xmlns:p14="http://schemas.microsoft.com/office/powerpoint/2010/main" val="510541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Resting membrane potential</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71800" y="1444532"/>
            <a:ext cx="4648200" cy="5101683"/>
          </a:xfrm>
        </p:spPr>
      </p:pic>
    </p:spTree>
    <p:extLst>
      <p:ext uri="{BB962C8B-B14F-4D97-AF65-F5344CB8AC3E}">
        <p14:creationId xmlns:p14="http://schemas.microsoft.com/office/powerpoint/2010/main" val="1872428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081" y="377860"/>
            <a:ext cx="1561929" cy="2126546"/>
          </a:xfrm>
          <a:prstGeom prst="rect">
            <a:avLst/>
          </a:prstGeom>
        </p:spPr>
      </p:pic>
      <p:pic>
        <p:nvPicPr>
          <p:cNvPr id="2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200" y="377860"/>
            <a:ext cx="3103214" cy="3405967"/>
          </a:xfrm>
          <a:prstGeom prst="rect">
            <a:avLst/>
          </a:prstGeom>
        </p:spPr>
      </p:pic>
      <p:sp>
        <p:nvSpPr>
          <p:cNvPr id="6" name="TextBox 5"/>
          <p:cNvSpPr txBox="1"/>
          <p:nvPr/>
        </p:nvSpPr>
        <p:spPr>
          <a:xfrm>
            <a:off x="990600" y="1189401"/>
            <a:ext cx="492443" cy="369332"/>
          </a:xfrm>
          <a:prstGeom prst="rect">
            <a:avLst/>
          </a:prstGeom>
          <a:noFill/>
        </p:spPr>
        <p:txBody>
          <a:bodyPr wrap="none" rtlCol="0">
            <a:spAutoFit/>
          </a:bodyPr>
          <a:lstStyle/>
          <a:p>
            <a:r>
              <a:rPr lang="en-US" dirty="0"/>
              <a:t>Cm</a:t>
            </a:r>
          </a:p>
        </p:txBody>
      </p:sp>
      <p:sp>
        <p:nvSpPr>
          <p:cNvPr id="9" name="TextBox 8"/>
          <p:cNvSpPr txBox="1"/>
          <p:nvPr/>
        </p:nvSpPr>
        <p:spPr>
          <a:xfrm>
            <a:off x="3124200" y="1570401"/>
            <a:ext cx="332142" cy="369332"/>
          </a:xfrm>
          <a:prstGeom prst="rect">
            <a:avLst/>
          </a:prstGeom>
          <a:noFill/>
        </p:spPr>
        <p:txBody>
          <a:bodyPr wrap="none" rtlCol="0">
            <a:spAutoFit/>
          </a:bodyPr>
          <a:lstStyle/>
          <a:p>
            <a:r>
              <a:rPr lang="en-US" dirty="0" err="1"/>
              <a:t>E</a:t>
            </a:r>
            <a:r>
              <a:rPr lang="en-US" baseline="-25000" dirty="0" err="1"/>
              <a:t>i</a:t>
            </a:r>
            <a:endParaRPr lang="en-US" baseline="-25000" dirty="0"/>
          </a:p>
        </p:txBody>
      </p:sp>
      <p:sp>
        <p:nvSpPr>
          <p:cNvPr id="12" name="TextBox 11"/>
          <p:cNvSpPr txBox="1"/>
          <p:nvPr/>
        </p:nvSpPr>
        <p:spPr>
          <a:xfrm>
            <a:off x="3048000" y="914400"/>
            <a:ext cx="328936" cy="369332"/>
          </a:xfrm>
          <a:prstGeom prst="rect">
            <a:avLst/>
          </a:prstGeom>
          <a:noFill/>
        </p:spPr>
        <p:txBody>
          <a:bodyPr wrap="none" rtlCol="0">
            <a:spAutoFit/>
          </a:bodyPr>
          <a:lstStyle/>
          <a:p>
            <a:r>
              <a:rPr lang="en-US" dirty="0" err="1"/>
              <a:t>g</a:t>
            </a:r>
            <a:r>
              <a:rPr lang="en-US" baseline="-25000" dirty="0" err="1"/>
              <a:t>i</a:t>
            </a:r>
            <a:endParaRPr lang="en-US" baseline="-25000" dirty="0"/>
          </a:p>
        </p:txBody>
      </p:sp>
      <p:sp>
        <p:nvSpPr>
          <p:cNvPr id="13" name="Right Brace 12"/>
          <p:cNvSpPr/>
          <p:nvPr/>
        </p:nvSpPr>
        <p:spPr>
          <a:xfrm>
            <a:off x="4469026" y="504298"/>
            <a:ext cx="207230" cy="1687055"/>
          </a:xfrm>
          <a:prstGeom prst="rightBrace">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4782078" y="1135208"/>
            <a:ext cx="502061" cy="461665"/>
          </a:xfrm>
          <a:prstGeom prst="rect">
            <a:avLst/>
          </a:prstGeom>
          <a:noFill/>
        </p:spPr>
        <p:txBody>
          <a:bodyPr wrap="none" rtlCol="0">
            <a:spAutoFit/>
          </a:bodyPr>
          <a:lstStyle/>
          <a:p>
            <a:r>
              <a:rPr lang="en-US" sz="2400" dirty="0"/>
              <a:t>V?</a:t>
            </a:r>
          </a:p>
        </p:txBody>
      </p:sp>
      <mc:AlternateContent xmlns:mc="http://schemas.openxmlformats.org/markup-compatibility/2006" xmlns:a14="http://schemas.microsoft.com/office/drawing/2010/main">
        <mc:Choice Requires="a14">
          <p:sp>
            <p:nvSpPr>
              <p:cNvPr id="15" name="TextBox 14"/>
              <p:cNvSpPr txBox="1"/>
              <p:nvPr/>
            </p:nvSpPr>
            <p:spPr>
              <a:xfrm>
                <a:off x="1857810" y="2839095"/>
                <a:ext cx="21807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0=</m:t>
                      </m:r>
                      <m:r>
                        <a:rPr lang="en-US" i="1">
                          <a:latin typeface="Cambria Math" charset="0"/>
                        </a:rPr>
                        <m:t>𝐼</m:t>
                      </m:r>
                      <m:r>
                        <a:rPr lang="en-US" b="0" i="1" baseline="-25000" smtClean="0">
                          <a:latin typeface="Cambria Math" charset="0"/>
                        </a:rPr>
                        <m:t>𝐶𝑚</m:t>
                      </m:r>
                      <m:r>
                        <a:rPr lang="en-US" i="1">
                          <a:latin typeface="Cambria Math"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charset="0"/>
                            </a:rPr>
                            <m:t>𝑖</m:t>
                          </m:r>
                        </m:sub>
                        <m:sup/>
                        <m:e>
                          <m:r>
                            <a:rPr lang="en-US" b="0" i="1" smtClean="0">
                              <a:latin typeface="Cambria Math" charset="0"/>
                            </a:rPr>
                            <m:t>𝐼</m:t>
                          </m:r>
                          <m:r>
                            <a:rPr lang="en-US" b="0" i="1" baseline="-25000" smtClean="0">
                              <a:latin typeface="Cambria Math" charset="0"/>
                            </a:rPr>
                            <m:t>𝑖</m:t>
                          </m:r>
                        </m:e>
                      </m:nary>
                      <m:r>
                        <a:rPr lang="en-US" b="0" i="0" smtClean="0">
                          <a:latin typeface="Cambria Math" charset="0"/>
                        </a:rPr>
                        <m:t> −</m:t>
                      </m:r>
                      <m:r>
                        <a:rPr lang="en-US" i="1">
                          <a:latin typeface="Cambria Math" charset="0"/>
                        </a:rPr>
                        <m:t>𝐼</m:t>
                      </m:r>
                      <m:r>
                        <a:rPr lang="en-US" i="1" baseline="-25000">
                          <a:latin typeface="Cambria Math" charset="0"/>
                        </a:rPr>
                        <m:t>𝑒𝑥𝑡</m:t>
                      </m:r>
                    </m:oMath>
                  </m:oMathPara>
                </a14:m>
                <a:endParaRPr lang="en-US" baseline="-25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857810" y="2839095"/>
                <a:ext cx="2180790" cy="67223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752600" y="3450783"/>
                <a:ext cx="3302892" cy="7083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𝐶</m:t>
                      </m:r>
                      <m:r>
                        <a:rPr lang="en-US" b="0" i="1" baseline="-25000" smtClean="0">
                          <a:latin typeface="Cambria Math" charset="0"/>
                        </a:rPr>
                        <m:t>𝑚</m:t>
                      </m:r>
                      <m:f>
                        <m:fPr>
                          <m:ctrlPr>
                            <a:rPr lang="bg-BG" i="1">
                              <a:latin typeface="Cambria Math" panose="02040503050406030204" pitchFamily="18" charset="0"/>
                            </a:rPr>
                          </m:ctrlPr>
                        </m:fPr>
                        <m:num>
                          <m:r>
                            <a:rPr lang="en-US" i="1">
                              <a:latin typeface="Cambria Math" charset="0"/>
                            </a:rPr>
                            <m:t>𝑑𝑉</m:t>
                          </m:r>
                        </m:num>
                        <m:den>
                          <m:r>
                            <a:rPr lang="en-US" i="1">
                              <a:latin typeface="Cambria Math" charset="0"/>
                            </a:rPr>
                            <m:t>𝑑𝑡</m:t>
                          </m:r>
                        </m:den>
                      </m:f>
                      <m:r>
                        <a:rPr lang="en-US" b="0" i="1" smtClean="0">
                          <a:latin typeface="Cambria Math" charset="0"/>
                        </a:rPr>
                        <m:t>=−</m:t>
                      </m:r>
                      <m:sSub>
                        <m:sSubPr>
                          <m:ctrlPr>
                            <a:rPr lang="en-US" i="1" smtClean="0">
                              <a:solidFill>
                                <a:prstClr val="black"/>
                              </a:solidFill>
                              <a:latin typeface="Cambria Math" panose="02040503050406030204" pitchFamily="18" charset="0"/>
                            </a:rPr>
                          </m:ctrlPr>
                        </m:sSubPr>
                        <m:e>
                          <m:nary>
                            <m:naryPr>
                              <m:chr m:val="∑"/>
                              <m:supHide m:val="on"/>
                              <m:ctrlPr>
                                <a:rPr lang="en-US" i="1" smtClean="0">
                                  <a:solidFill>
                                    <a:prstClr val="black"/>
                                  </a:solidFill>
                                  <a:latin typeface="Cambria Math" panose="02040503050406030204" pitchFamily="18" charset="0"/>
                                </a:rPr>
                              </m:ctrlPr>
                            </m:naryPr>
                            <m:sub>
                              <m:r>
                                <m:rPr>
                                  <m:brk m:alnAt="7"/>
                                </m:rPr>
                                <a:rPr lang="en-US" b="0" i="1" smtClean="0">
                                  <a:solidFill>
                                    <a:prstClr val="black"/>
                                  </a:solidFill>
                                  <a:latin typeface="Cambria Math" charset="0"/>
                                </a:rPr>
                                <m:t>𝑖</m:t>
                              </m:r>
                            </m:sub>
                            <m:sup/>
                            <m:e>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𝑔</m:t>
                                  </m:r>
                                </m:e>
                                <m:sub>
                                  <m:r>
                                    <a:rPr lang="en-US" b="0" i="1" smtClean="0">
                                      <a:solidFill>
                                        <a:prstClr val="black"/>
                                      </a:solidFill>
                                      <a:latin typeface="Cambria Math" charset="0"/>
                                    </a:rPr>
                                    <m:t>𝑖</m:t>
                                  </m:r>
                                </m:sub>
                              </m:sSub>
                              <m:d>
                                <m:dPr>
                                  <m:ctrlPr>
                                    <a:rPr lang="en-US" i="1">
                                      <a:solidFill>
                                        <a:prstClr val="black"/>
                                      </a:solidFill>
                                      <a:latin typeface="Cambria Math" panose="02040503050406030204" pitchFamily="18" charset="0"/>
                                    </a:rPr>
                                  </m:ctrlPr>
                                </m:dPr>
                                <m:e>
                                  <m:r>
                                    <a:rPr lang="en-US" i="1">
                                      <a:solidFill>
                                        <a:prstClr val="black"/>
                                      </a:solidFill>
                                      <a:latin typeface="Cambria Math"/>
                                    </a:rPr>
                                    <m:t>𝑉</m:t>
                                  </m:r>
                                  <m:r>
                                    <a:rPr lang="en-US" i="1">
                                      <a:solidFill>
                                        <a:prstClr val="black"/>
                                      </a:solidFill>
                                      <a:latin typeface="Cambria Math"/>
                                    </a:rPr>
                                    <m:t> −</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𝐸</m:t>
                                      </m:r>
                                    </m:e>
                                    <m:sub>
                                      <m:r>
                                        <a:rPr lang="en-US" b="0" i="1" smtClean="0">
                                          <a:solidFill>
                                            <a:prstClr val="black"/>
                                          </a:solidFill>
                                          <a:latin typeface="Cambria Math" charset="0"/>
                                        </a:rPr>
                                        <m:t>𝑖</m:t>
                                      </m:r>
                                    </m:sub>
                                  </m:sSub>
                                </m:e>
                              </m:d>
                              <m:r>
                                <a:rPr lang="en-US" b="0" i="1" smtClean="0">
                                  <a:solidFill>
                                    <a:prstClr val="black"/>
                                  </a:solidFill>
                                  <a:latin typeface="Cambria Math" charset="0"/>
                                </a:rPr>
                                <m:t>+</m:t>
                              </m:r>
                              <m:r>
                                <a:rPr lang="en-US" b="0" i="1" smtClean="0">
                                  <a:solidFill>
                                    <a:prstClr val="black"/>
                                  </a:solidFill>
                                  <a:latin typeface="Cambria Math" charset="0"/>
                                </a:rPr>
                                <m:t>𝐼𝑒𝑥</m:t>
                              </m:r>
                              <m:r>
                                <a:rPr lang="en-US" b="0" i="1" baseline="-25000" smtClean="0">
                                  <a:solidFill>
                                    <a:prstClr val="black"/>
                                  </a:solidFill>
                                  <a:latin typeface="Cambria Math" charset="0"/>
                                </a:rPr>
                                <m:t>𝑡</m:t>
                              </m:r>
                            </m:e>
                          </m:nary>
                        </m:e>
                        <m:sub/>
                      </m:sSub>
                    </m:oMath>
                  </m:oMathPara>
                </a14:m>
                <a:endParaRPr lang="en-US" baseline="-25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752600" y="3450783"/>
                <a:ext cx="3302892" cy="70833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752600" y="4154921"/>
                <a:ext cx="2586927" cy="491288"/>
              </a:xfrm>
              <a:prstGeom prst="rect">
                <a:avLst/>
              </a:prstGeom>
              <a:noFill/>
            </p:spPr>
            <p:txBody>
              <a:bodyPr wrap="none" rtlCol="0">
                <a:spAutoFit/>
              </a:bodyPr>
              <a:lstStyle/>
              <a:p>
                <a:r>
                  <a:rPr lang="en-US" dirty="0"/>
                  <a:t>At rest: </a:t>
                </a:r>
                <a14:m>
                  <m:oMath xmlns:m="http://schemas.openxmlformats.org/officeDocument/2006/math">
                    <m:f>
                      <m:fPr>
                        <m:ctrlPr>
                          <a:rPr lang="bg-BG" i="1">
                            <a:latin typeface="Cambria Math" panose="02040503050406030204" pitchFamily="18" charset="0"/>
                          </a:rPr>
                        </m:ctrlPr>
                      </m:fPr>
                      <m:num>
                        <m:r>
                          <a:rPr lang="en-US" i="1">
                            <a:latin typeface="Cambria Math" charset="0"/>
                          </a:rPr>
                          <m:t>𝑑𝑉</m:t>
                        </m:r>
                      </m:num>
                      <m:den>
                        <m:r>
                          <a:rPr lang="en-US" i="1">
                            <a:latin typeface="Cambria Math" charset="0"/>
                          </a:rPr>
                          <m:t>𝑑𝑡</m:t>
                        </m:r>
                      </m:den>
                    </m:f>
                  </m:oMath>
                </a14:m>
                <a:r>
                  <a:rPr lang="en-US" dirty="0"/>
                  <a:t> = 0 and </a:t>
                </a:r>
                <a14:m>
                  <m:oMath xmlns:m="http://schemas.openxmlformats.org/officeDocument/2006/math">
                    <m:r>
                      <a:rPr lang="en-US" i="1">
                        <a:latin typeface="Cambria Math" charset="0"/>
                      </a:rPr>
                      <m:t>𝐼</m:t>
                    </m:r>
                    <m:r>
                      <a:rPr lang="en-US" i="1" baseline="-25000">
                        <a:latin typeface="Cambria Math" charset="0"/>
                      </a:rPr>
                      <m:t>𝑒𝑥𝑡</m:t>
                    </m:r>
                  </m:oMath>
                </a14:m>
                <a:r>
                  <a:rPr lang="en-US" dirty="0"/>
                  <a:t> = 0</a:t>
                </a:r>
              </a:p>
            </p:txBody>
          </p:sp>
        </mc:Choice>
        <mc:Fallback xmlns="">
          <p:sp>
            <p:nvSpPr>
              <p:cNvPr id="3" name="TextBox 2"/>
              <p:cNvSpPr txBox="1">
                <a:spLocks noRot="1" noChangeAspect="1" noMove="1" noResize="1" noEditPoints="1" noAdjustHandles="1" noChangeArrowheads="1" noChangeShapeType="1" noTextEdit="1"/>
              </p:cNvSpPr>
              <p:nvPr/>
            </p:nvSpPr>
            <p:spPr>
              <a:xfrm>
                <a:off x="1752600" y="4154921"/>
                <a:ext cx="2586927" cy="491288"/>
              </a:xfrm>
              <a:prstGeom prst="rect">
                <a:avLst/>
              </a:prstGeom>
              <a:blipFill rotWithShape="0">
                <a:blip r:embed="rId6"/>
                <a:stretch>
                  <a:fillRect l="-2123" r="-943" b="-8750"/>
                </a:stretch>
              </a:blipFill>
            </p:spPr>
            <p:txBody>
              <a:bodyPr/>
              <a:lstStyle/>
              <a:p>
                <a:r>
                  <a:rPr lang="en-US">
                    <a:noFill/>
                  </a:rPr>
                  <a:t> </a:t>
                </a:r>
              </a:p>
            </p:txBody>
          </p:sp>
        </mc:Fallback>
      </mc:AlternateContent>
      <p:sp>
        <p:nvSpPr>
          <p:cNvPr id="27" name="TextBox 26"/>
          <p:cNvSpPr txBox="1"/>
          <p:nvPr/>
        </p:nvSpPr>
        <p:spPr>
          <a:xfrm>
            <a:off x="693668" y="128405"/>
            <a:ext cx="1287532" cy="369332"/>
          </a:xfrm>
          <a:prstGeom prst="rect">
            <a:avLst/>
          </a:prstGeom>
          <a:noFill/>
        </p:spPr>
        <p:txBody>
          <a:bodyPr wrap="none" rtlCol="0">
            <a:spAutoFit/>
          </a:bodyPr>
          <a:lstStyle/>
          <a:p>
            <a:r>
              <a:rPr lang="en-US" dirty="0"/>
              <a:t>Outside cell</a:t>
            </a:r>
          </a:p>
        </p:txBody>
      </p:sp>
      <p:sp>
        <p:nvSpPr>
          <p:cNvPr id="28" name="TextBox 27"/>
          <p:cNvSpPr txBox="1"/>
          <p:nvPr/>
        </p:nvSpPr>
        <p:spPr>
          <a:xfrm>
            <a:off x="693668" y="2243745"/>
            <a:ext cx="1116011" cy="369332"/>
          </a:xfrm>
          <a:prstGeom prst="rect">
            <a:avLst/>
          </a:prstGeom>
          <a:noFill/>
        </p:spPr>
        <p:txBody>
          <a:bodyPr wrap="none" rtlCol="0">
            <a:spAutoFit/>
          </a:bodyPr>
          <a:lstStyle/>
          <a:p>
            <a:r>
              <a:rPr lang="en-US" dirty="0"/>
              <a:t>Inside cell</a:t>
            </a:r>
          </a:p>
        </p:txBody>
      </p:sp>
      <p:cxnSp>
        <p:nvCxnSpPr>
          <p:cNvPr id="17" name="Straight Arrow Connector 16"/>
          <p:cNvCxnSpPr/>
          <p:nvPr/>
        </p:nvCxnSpPr>
        <p:spPr>
          <a:xfrm>
            <a:off x="2066546" y="284437"/>
            <a:ext cx="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18232" y="855372"/>
            <a:ext cx="25930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1807244" y="855372"/>
            <a:ext cx="25930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2279719" y="829437"/>
                <a:ext cx="323422" cy="3028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FF0000"/>
                          </a:solidFill>
                          <a:latin typeface="Cambria Math" charset="0"/>
                        </a:rPr>
                        <m:t>𝐼</m:t>
                      </m:r>
                      <m:r>
                        <a:rPr lang="en-US" sz="1400" b="0" i="1" baseline="-25000" smtClean="0">
                          <a:solidFill>
                            <a:srgbClr val="FF0000"/>
                          </a:solidFill>
                          <a:latin typeface="Cambria Math" charset="0"/>
                        </a:rPr>
                        <m:t>𝑖</m:t>
                      </m:r>
                    </m:oMath>
                  </m:oMathPara>
                </a14:m>
                <a:endParaRPr lang="en-US" sz="1400" baseline="-25000" dirty="0">
                  <a:solidFill>
                    <a:srgbClr val="FF0000"/>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2279719" y="829437"/>
                <a:ext cx="323422" cy="30284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1814493" y="835223"/>
                <a:ext cx="46827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FF0000"/>
                          </a:solidFill>
                          <a:latin typeface="Cambria Math" charset="0"/>
                        </a:rPr>
                        <m:t>𝐼</m:t>
                      </m:r>
                      <m:r>
                        <a:rPr lang="en-US" sz="1400" b="0" i="1" baseline="-25000" smtClean="0">
                          <a:solidFill>
                            <a:srgbClr val="FF0000"/>
                          </a:solidFill>
                          <a:latin typeface="Cambria Math" charset="0"/>
                        </a:rPr>
                        <m:t>𝐶𝑚</m:t>
                      </m:r>
                    </m:oMath>
                  </m:oMathPara>
                </a14:m>
                <a:endParaRPr lang="en-US" sz="1400" dirty="0">
                  <a:solidFill>
                    <a:srgbClr val="FF0000"/>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1814493" y="835223"/>
                <a:ext cx="468270" cy="307777"/>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1676400" y="284437"/>
                <a:ext cx="4663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FF0000"/>
                          </a:solidFill>
                          <a:latin typeface="Cambria Math" charset="0"/>
                        </a:rPr>
                        <m:t>𝐼</m:t>
                      </m:r>
                      <m:r>
                        <a:rPr lang="en-US" sz="1400" b="0" i="1" baseline="-25000" smtClean="0">
                          <a:solidFill>
                            <a:srgbClr val="FF0000"/>
                          </a:solidFill>
                          <a:latin typeface="Cambria Math" charset="0"/>
                        </a:rPr>
                        <m:t>𝑒𝑥𝑡</m:t>
                      </m:r>
                    </m:oMath>
                  </m:oMathPara>
                </a14:m>
                <a:endParaRPr lang="en-US" sz="1400" dirty="0">
                  <a:solidFill>
                    <a:srgbClr val="FF0000"/>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1676400" y="284437"/>
                <a:ext cx="466346" cy="307777"/>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260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228600"/>
            <a:ext cx="3330996" cy="2267553"/>
          </a:xfrm>
        </p:spPr>
      </p:pic>
      <p:sp>
        <p:nvSpPr>
          <p:cNvPr id="6" name="TextBox 5"/>
          <p:cNvSpPr txBox="1"/>
          <p:nvPr/>
        </p:nvSpPr>
        <p:spPr>
          <a:xfrm>
            <a:off x="304800" y="1189401"/>
            <a:ext cx="492443" cy="369332"/>
          </a:xfrm>
          <a:prstGeom prst="rect">
            <a:avLst/>
          </a:prstGeom>
          <a:noFill/>
        </p:spPr>
        <p:txBody>
          <a:bodyPr wrap="none" rtlCol="0">
            <a:spAutoFit/>
          </a:bodyPr>
          <a:lstStyle/>
          <a:p>
            <a:r>
              <a:rPr lang="en-US" dirty="0"/>
              <a:t>Cm</a:t>
            </a:r>
          </a:p>
        </p:txBody>
      </p:sp>
      <p:sp>
        <p:nvSpPr>
          <p:cNvPr id="7" name="TextBox 6"/>
          <p:cNvSpPr txBox="1"/>
          <p:nvPr/>
        </p:nvSpPr>
        <p:spPr>
          <a:xfrm>
            <a:off x="1447800" y="1570401"/>
            <a:ext cx="377026" cy="369332"/>
          </a:xfrm>
          <a:prstGeom prst="rect">
            <a:avLst/>
          </a:prstGeom>
          <a:noFill/>
        </p:spPr>
        <p:txBody>
          <a:bodyPr wrap="none" rtlCol="0">
            <a:spAutoFit/>
          </a:bodyPr>
          <a:lstStyle/>
          <a:p>
            <a:r>
              <a:rPr lang="en-US" dirty="0"/>
              <a:t>E</a:t>
            </a:r>
            <a:r>
              <a:rPr lang="en-US" baseline="-25000" dirty="0"/>
              <a:t>K</a:t>
            </a:r>
          </a:p>
        </p:txBody>
      </p:sp>
      <p:sp>
        <p:nvSpPr>
          <p:cNvPr id="8" name="TextBox 7"/>
          <p:cNvSpPr txBox="1"/>
          <p:nvPr/>
        </p:nvSpPr>
        <p:spPr>
          <a:xfrm>
            <a:off x="2366174" y="1582069"/>
            <a:ext cx="470000" cy="369332"/>
          </a:xfrm>
          <a:prstGeom prst="rect">
            <a:avLst/>
          </a:prstGeom>
          <a:noFill/>
        </p:spPr>
        <p:txBody>
          <a:bodyPr wrap="none" rtlCol="0">
            <a:spAutoFit/>
          </a:bodyPr>
          <a:lstStyle/>
          <a:p>
            <a:r>
              <a:rPr lang="en-US" dirty="0" err="1"/>
              <a:t>E</a:t>
            </a:r>
            <a:r>
              <a:rPr lang="en-US" baseline="-25000" dirty="0" err="1"/>
              <a:t>Na</a:t>
            </a:r>
            <a:endParaRPr lang="en-US" baseline="-25000" dirty="0"/>
          </a:p>
        </p:txBody>
      </p:sp>
      <p:sp>
        <p:nvSpPr>
          <p:cNvPr id="9" name="TextBox 8"/>
          <p:cNvSpPr txBox="1"/>
          <p:nvPr/>
        </p:nvSpPr>
        <p:spPr>
          <a:xfrm>
            <a:off x="3276600" y="1570401"/>
            <a:ext cx="411331" cy="369332"/>
          </a:xfrm>
          <a:prstGeom prst="rect">
            <a:avLst/>
          </a:prstGeom>
          <a:noFill/>
        </p:spPr>
        <p:txBody>
          <a:bodyPr wrap="none" rtlCol="0">
            <a:spAutoFit/>
          </a:bodyPr>
          <a:lstStyle/>
          <a:p>
            <a:r>
              <a:rPr lang="en-US" dirty="0" err="1"/>
              <a:t>E</a:t>
            </a:r>
            <a:r>
              <a:rPr lang="en-US" baseline="-25000" dirty="0" err="1"/>
              <a:t>Cl</a:t>
            </a:r>
            <a:endParaRPr lang="en-US" baseline="-25000" dirty="0"/>
          </a:p>
        </p:txBody>
      </p:sp>
      <p:sp>
        <p:nvSpPr>
          <p:cNvPr id="10" name="TextBox 9"/>
          <p:cNvSpPr txBox="1"/>
          <p:nvPr/>
        </p:nvSpPr>
        <p:spPr>
          <a:xfrm>
            <a:off x="1447800" y="808401"/>
            <a:ext cx="373820" cy="369332"/>
          </a:xfrm>
          <a:prstGeom prst="rect">
            <a:avLst/>
          </a:prstGeom>
          <a:noFill/>
        </p:spPr>
        <p:txBody>
          <a:bodyPr wrap="none" rtlCol="0">
            <a:spAutoFit/>
          </a:bodyPr>
          <a:lstStyle/>
          <a:p>
            <a:r>
              <a:rPr lang="en-US" dirty="0" err="1"/>
              <a:t>g</a:t>
            </a:r>
            <a:r>
              <a:rPr lang="en-US" baseline="-25000" dirty="0" err="1"/>
              <a:t>K</a:t>
            </a:r>
            <a:endParaRPr lang="en-US" baseline="-25000" dirty="0"/>
          </a:p>
        </p:txBody>
      </p:sp>
      <p:sp>
        <p:nvSpPr>
          <p:cNvPr id="11" name="TextBox 10"/>
          <p:cNvSpPr txBox="1"/>
          <p:nvPr/>
        </p:nvSpPr>
        <p:spPr>
          <a:xfrm>
            <a:off x="2366174" y="820069"/>
            <a:ext cx="466794" cy="369332"/>
          </a:xfrm>
          <a:prstGeom prst="rect">
            <a:avLst/>
          </a:prstGeom>
          <a:noFill/>
        </p:spPr>
        <p:txBody>
          <a:bodyPr wrap="none" rtlCol="0">
            <a:spAutoFit/>
          </a:bodyPr>
          <a:lstStyle/>
          <a:p>
            <a:r>
              <a:rPr lang="en-US" dirty="0" err="1"/>
              <a:t>g</a:t>
            </a:r>
            <a:r>
              <a:rPr lang="en-US" baseline="-25000" dirty="0" err="1"/>
              <a:t>Na</a:t>
            </a:r>
            <a:endParaRPr lang="en-US" baseline="-25000" dirty="0"/>
          </a:p>
        </p:txBody>
      </p:sp>
      <p:sp>
        <p:nvSpPr>
          <p:cNvPr id="12" name="TextBox 11"/>
          <p:cNvSpPr txBox="1"/>
          <p:nvPr/>
        </p:nvSpPr>
        <p:spPr>
          <a:xfrm>
            <a:off x="3276600" y="808401"/>
            <a:ext cx="410690" cy="369332"/>
          </a:xfrm>
          <a:prstGeom prst="rect">
            <a:avLst/>
          </a:prstGeom>
          <a:noFill/>
        </p:spPr>
        <p:txBody>
          <a:bodyPr wrap="none" rtlCol="0">
            <a:spAutoFit/>
          </a:bodyPr>
          <a:lstStyle/>
          <a:p>
            <a:r>
              <a:rPr lang="en-US" dirty="0" err="1"/>
              <a:t>g</a:t>
            </a:r>
            <a:r>
              <a:rPr lang="en-US" baseline="-25000" dirty="0" err="1"/>
              <a:t>Cl</a:t>
            </a:r>
            <a:endParaRPr lang="en-US" baseline="-25000" dirty="0"/>
          </a:p>
        </p:txBody>
      </p:sp>
      <p:sp>
        <p:nvSpPr>
          <p:cNvPr id="13" name="Right Brace 12"/>
          <p:cNvSpPr/>
          <p:nvPr/>
        </p:nvSpPr>
        <p:spPr>
          <a:xfrm>
            <a:off x="4469026" y="504298"/>
            <a:ext cx="207230" cy="1687055"/>
          </a:xfrm>
          <a:prstGeom prst="rightBrace">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4782078" y="1135208"/>
            <a:ext cx="502061" cy="461665"/>
          </a:xfrm>
          <a:prstGeom prst="rect">
            <a:avLst/>
          </a:prstGeom>
          <a:noFill/>
        </p:spPr>
        <p:txBody>
          <a:bodyPr wrap="none" rtlCol="0">
            <a:spAutoFit/>
          </a:bodyPr>
          <a:lstStyle/>
          <a:p>
            <a:r>
              <a:rPr lang="en-US" sz="2400" dirty="0"/>
              <a:t>V?</a:t>
            </a:r>
          </a:p>
        </p:txBody>
      </p:sp>
      <mc:AlternateContent xmlns:mc="http://schemas.openxmlformats.org/markup-compatibility/2006" xmlns:a14="http://schemas.microsoft.com/office/drawing/2010/main">
        <mc:Choice Requires="a14">
          <p:sp>
            <p:nvSpPr>
              <p:cNvPr id="15" name="TextBox 14"/>
              <p:cNvSpPr txBox="1"/>
              <p:nvPr/>
            </p:nvSpPr>
            <p:spPr>
              <a:xfrm>
                <a:off x="514894" y="2917524"/>
                <a:ext cx="3027880"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0=</m:t>
                      </m:r>
                      <m:r>
                        <a:rPr lang="en-US" i="1">
                          <a:latin typeface="Cambria Math" charset="0"/>
                        </a:rPr>
                        <m:t>𝐼</m:t>
                      </m:r>
                      <m:r>
                        <a:rPr lang="en-US" b="0" i="1" baseline="-25000" smtClean="0">
                          <a:latin typeface="Cambria Math" charset="0"/>
                        </a:rPr>
                        <m:t>𝐶𝑚</m:t>
                      </m:r>
                      <m:r>
                        <a:rPr lang="en-US" i="1">
                          <a:latin typeface="Cambria Math" charset="0"/>
                        </a:rPr>
                        <m:t>+</m:t>
                      </m:r>
                      <m:sSub>
                        <m:sSubPr>
                          <m:ctrlPr>
                            <a:rPr lang="en-US" i="1" smtClean="0">
                              <a:latin typeface="Cambria Math" panose="02040503050406030204" pitchFamily="18" charset="0"/>
                            </a:rPr>
                          </m:ctrlPr>
                        </m:sSubPr>
                        <m:e>
                          <m:r>
                            <a:rPr lang="en-US" b="0" i="1" smtClean="0">
                              <a:latin typeface="Cambria Math" charset="0"/>
                            </a:rPr>
                            <m:t>𝐼</m:t>
                          </m:r>
                        </m:e>
                        <m:sub>
                          <m:r>
                            <a:rPr lang="en-US" b="0" i="1" smtClean="0">
                              <a:latin typeface="Cambria Math" charset="0"/>
                            </a:rPr>
                            <m:t>𝐾</m:t>
                          </m:r>
                        </m:sub>
                      </m:sSub>
                      <m:r>
                        <a:rPr lang="en-US" b="0" i="0"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𝐼</m:t>
                          </m:r>
                        </m:e>
                        <m:sub>
                          <m:r>
                            <a:rPr lang="en-US" b="0" i="1" smtClean="0">
                              <a:latin typeface="Cambria Math" charset="0"/>
                            </a:rPr>
                            <m:t>𝑁𝑎</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𝐼</m:t>
                          </m:r>
                        </m:e>
                        <m:sub>
                          <m:r>
                            <a:rPr lang="en-US" b="0" i="1" smtClean="0">
                              <a:latin typeface="Cambria Math" charset="0"/>
                            </a:rPr>
                            <m:t>𝐶𝑙</m:t>
                          </m:r>
                        </m:sub>
                      </m:sSub>
                      <m:r>
                        <a:rPr lang="en-US" b="0" i="1" smtClean="0">
                          <a:latin typeface="Cambria Math" charset="0"/>
                        </a:rPr>
                        <m:t>−</m:t>
                      </m:r>
                      <m:r>
                        <a:rPr lang="en-US" b="0" i="0" smtClean="0">
                          <a:latin typeface="Cambria Math" charset="0"/>
                        </a:rPr>
                        <m:t> </m:t>
                      </m:r>
                      <m:r>
                        <a:rPr lang="en-US" i="1">
                          <a:latin typeface="Cambria Math" charset="0"/>
                        </a:rPr>
                        <m:t>𝐼</m:t>
                      </m:r>
                      <m:r>
                        <a:rPr lang="en-US" i="1" baseline="-25000">
                          <a:latin typeface="Cambria Math" charset="0"/>
                        </a:rPr>
                        <m:t>𝑒𝑥𝑡</m:t>
                      </m:r>
                    </m:oMath>
                  </m:oMathPara>
                </a14:m>
                <a:endParaRPr lang="en-US" baseline="-25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514894" y="2917524"/>
                <a:ext cx="3027880" cy="270652"/>
              </a:xfrm>
              <a:prstGeom prst="rect">
                <a:avLst/>
              </a:prstGeom>
              <a:blipFill rotWithShape="0">
                <a:blip r:embed="rId3"/>
                <a:stretch>
                  <a:fillRect l="-1610" t="-150000" r="-201" b="-188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11646" y="3450783"/>
                <a:ext cx="6168805"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𝐶</m:t>
                      </m:r>
                      <m:r>
                        <a:rPr lang="en-US" b="0" i="1" baseline="-25000" smtClean="0">
                          <a:latin typeface="Cambria Math" charset="0"/>
                        </a:rPr>
                        <m:t>𝑚</m:t>
                      </m:r>
                      <m:f>
                        <m:fPr>
                          <m:ctrlPr>
                            <a:rPr lang="bg-BG" i="1">
                              <a:latin typeface="Cambria Math" panose="02040503050406030204" pitchFamily="18" charset="0"/>
                            </a:rPr>
                          </m:ctrlPr>
                        </m:fPr>
                        <m:num>
                          <m:r>
                            <a:rPr lang="en-US" i="1">
                              <a:latin typeface="Cambria Math" charset="0"/>
                            </a:rPr>
                            <m:t>𝑑𝑉</m:t>
                          </m:r>
                        </m:num>
                        <m:den>
                          <m:r>
                            <a:rPr lang="en-US" i="1">
                              <a:latin typeface="Cambria Math" charset="0"/>
                            </a:rPr>
                            <m:t>𝑑𝑡</m:t>
                          </m:r>
                        </m:den>
                      </m:f>
                      <m:r>
                        <a:rPr lang="en-US" b="0" i="1" smtClean="0">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𝑔</m:t>
                          </m:r>
                        </m:e>
                        <m:sub>
                          <m:r>
                            <a:rPr lang="en-US" b="0" i="1" smtClean="0">
                              <a:solidFill>
                                <a:prstClr val="black"/>
                              </a:solidFill>
                              <a:latin typeface="Cambria Math" charset="0"/>
                            </a:rPr>
                            <m:t>𝐾</m:t>
                          </m:r>
                        </m:sub>
                      </m:sSub>
                      <m:d>
                        <m:dPr>
                          <m:ctrlPr>
                            <a:rPr lang="en-US" b="0" i="1">
                              <a:solidFill>
                                <a:prstClr val="black"/>
                              </a:solidFill>
                              <a:latin typeface="Cambria Math" panose="02040503050406030204" pitchFamily="18" charset="0"/>
                            </a:rPr>
                          </m:ctrlPr>
                        </m:dPr>
                        <m:e>
                          <m:r>
                            <a:rPr lang="en-US" i="1">
                              <a:solidFill>
                                <a:prstClr val="black"/>
                              </a:solidFill>
                              <a:latin typeface="Cambria Math"/>
                            </a:rPr>
                            <m:t>𝑉</m:t>
                          </m:r>
                          <m:r>
                            <a:rPr lang="en-US" i="1">
                              <a:solidFill>
                                <a:prstClr val="black"/>
                              </a:solidFill>
                              <a:latin typeface="Cambria Math"/>
                            </a:rPr>
                            <m:t> −</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𝐸</m:t>
                              </m:r>
                            </m:e>
                            <m:sub>
                              <m:r>
                                <a:rPr lang="en-US" b="0" i="1" smtClean="0">
                                  <a:solidFill>
                                    <a:prstClr val="black"/>
                                  </a:solidFill>
                                  <a:latin typeface="Cambria Math" charset="0"/>
                                </a:rPr>
                                <m:t>𝐾</m:t>
                              </m:r>
                            </m:sub>
                          </m:sSub>
                        </m:e>
                      </m:d>
                      <m:r>
                        <a:rPr lang="en-US" b="0" i="1" smtClean="0">
                          <a:solidFill>
                            <a:prstClr val="black"/>
                          </a:solidFill>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𝑔</m:t>
                          </m:r>
                        </m:e>
                        <m:sub>
                          <m:r>
                            <a:rPr lang="en-US" b="0" i="1" smtClean="0">
                              <a:solidFill>
                                <a:prstClr val="black"/>
                              </a:solidFill>
                              <a:latin typeface="Cambria Math" charset="0"/>
                            </a:rPr>
                            <m:t>𝑁𝑎</m:t>
                          </m:r>
                        </m:sub>
                      </m:sSub>
                      <m:d>
                        <m:dPr>
                          <m:ctrlPr>
                            <a:rPr lang="en-US" b="0" i="1">
                              <a:solidFill>
                                <a:prstClr val="black"/>
                              </a:solidFill>
                              <a:latin typeface="Cambria Math" panose="02040503050406030204" pitchFamily="18" charset="0"/>
                            </a:rPr>
                          </m:ctrlPr>
                        </m:dPr>
                        <m:e>
                          <m:r>
                            <a:rPr lang="en-US" i="1">
                              <a:solidFill>
                                <a:prstClr val="black"/>
                              </a:solidFill>
                              <a:latin typeface="Cambria Math"/>
                            </a:rPr>
                            <m:t>𝑉</m:t>
                          </m:r>
                          <m:r>
                            <a:rPr lang="en-US" i="1">
                              <a:solidFill>
                                <a:prstClr val="black"/>
                              </a:solidFill>
                              <a:latin typeface="Cambria Math"/>
                            </a:rPr>
                            <m:t> −</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𝐸</m:t>
                              </m:r>
                            </m:e>
                            <m:sub>
                              <m:r>
                                <a:rPr lang="en-US" b="0" i="1" smtClean="0">
                                  <a:solidFill>
                                    <a:prstClr val="black"/>
                                  </a:solidFill>
                                  <a:latin typeface="Cambria Math" charset="0"/>
                                </a:rPr>
                                <m:t>𝑁𝑎</m:t>
                              </m:r>
                            </m:sub>
                          </m:sSub>
                        </m:e>
                      </m:d>
                      <m:r>
                        <a:rPr lang="en-US" b="0" i="1" smtClean="0">
                          <a:solidFill>
                            <a:prstClr val="black"/>
                          </a:solidFill>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𝑔</m:t>
                          </m:r>
                        </m:e>
                        <m:sub>
                          <m:r>
                            <a:rPr lang="en-US" b="0" i="1" smtClean="0">
                              <a:solidFill>
                                <a:prstClr val="black"/>
                              </a:solidFill>
                              <a:latin typeface="Cambria Math" charset="0"/>
                            </a:rPr>
                            <m:t>𝐶𝑙</m:t>
                          </m:r>
                        </m:sub>
                      </m:sSub>
                      <m:d>
                        <m:dPr>
                          <m:ctrlPr>
                            <a:rPr lang="en-US" b="0" i="1">
                              <a:solidFill>
                                <a:prstClr val="black"/>
                              </a:solidFill>
                              <a:latin typeface="Cambria Math" panose="02040503050406030204" pitchFamily="18" charset="0"/>
                            </a:rPr>
                          </m:ctrlPr>
                        </m:dPr>
                        <m:e>
                          <m:r>
                            <a:rPr lang="en-US" i="1">
                              <a:solidFill>
                                <a:prstClr val="black"/>
                              </a:solidFill>
                              <a:latin typeface="Cambria Math"/>
                            </a:rPr>
                            <m:t>𝑉</m:t>
                          </m:r>
                          <m:r>
                            <a:rPr lang="en-US" i="1">
                              <a:solidFill>
                                <a:prstClr val="black"/>
                              </a:solidFill>
                              <a:latin typeface="Cambria Math"/>
                            </a:rPr>
                            <m:t> −</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𝐸</m:t>
                              </m:r>
                            </m:e>
                            <m:sub>
                              <m:r>
                                <a:rPr lang="en-US" b="0" i="1" smtClean="0">
                                  <a:solidFill>
                                    <a:prstClr val="black"/>
                                  </a:solidFill>
                                  <a:latin typeface="Cambria Math" charset="0"/>
                                </a:rPr>
                                <m:t>𝐶𝑙</m:t>
                              </m:r>
                            </m:sub>
                          </m:sSub>
                        </m:e>
                      </m:d>
                      <m:r>
                        <a:rPr lang="en-US" b="0" i="1" smtClean="0">
                          <a:solidFill>
                            <a:prstClr val="black"/>
                          </a:solidFill>
                          <a:latin typeface="Cambria Math" charset="0"/>
                        </a:rPr>
                        <m:t>+</m:t>
                      </m:r>
                      <m:r>
                        <a:rPr lang="en-US" i="1">
                          <a:latin typeface="Cambria Math" charset="0"/>
                        </a:rPr>
                        <m:t>𝐼</m:t>
                      </m:r>
                      <m:r>
                        <a:rPr lang="en-US" i="1" baseline="-25000">
                          <a:latin typeface="Cambria Math" charset="0"/>
                        </a:rPr>
                        <m:t>𝑒𝑥𝑡</m:t>
                      </m:r>
                    </m:oMath>
                  </m:oMathPara>
                </a14:m>
                <a:endParaRPr lang="en-US" baseline="-25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11646" y="3450783"/>
                <a:ext cx="6168805" cy="52591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11646" y="4154921"/>
                <a:ext cx="2586927" cy="491288"/>
              </a:xfrm>
              <a:prstGeom prst="rect">
                <a:avLst/>
              </a:prstGeom>
              <a:noFill/>
            </p:spPr>
            <p:txBody>
              <a:bodyPr wrap="none" rtlCol="0">
                <a:spAutoFit/>
              </a:bodyPr>
              <a:lstStyle/>
              <a:p>
                <a:r>
                  <a:rPr lang="en-US" dirty="0"/>
                  <a:t>At rest: </a:t>
                </a:r>
                <a14:m>
                  <m:oMath xmlns:m="http://schemas.openxmlformats.org/officeDocument/2006/math">
                    <m:f>
                      <m:fPr>
                        <m:ctrlPr>
                          <a:rPr lang="bg-BG" i="1">
                            <a:latin typeface="Cambria Math" panose="02040503050406030204" pitchFamily="18" charset="0"/>
                          </a:rPr>
                        </m:ctrlPr>
                      </m:fPr>
                      <m:num>
                        <m:r>
                          <a:rPr lang="en-US" i="1">
                            <a:latin typeface="Cambria Math" charset="0"/>
                          </a:rPr>
                          <m:t>𝑑𝑉</m:t>
                        </m:r>
                      </m:num>
                      <m:den>
                        <m:r>
                          <a:rPr lang="en-US" i="1">
                            <a:latin typeface="Cambria Math" charset="0"/>
                          </a:rPr>
                          <m:t>𝑑𝑡</m:t>
                        </m:r>
                      </m:den>
                    </m:f>
                  </m:oMath>
                </a14:m>
                <a:r>
                  <a:rPr lang="en-US" dirty="0"/>
                  <a:t> = 0 and </a:t>
                </a:r>
                <a14:m>
                  <m:oMath xmlns:m="http://schemas.openxmlformats.org/officeDocument/2006/math">
                    <m:r>
                      <a:rPr lang="en-US" i="1">
                        <a:latin typeface="Cambria Math" charset="0"/>
                      </a:rPr>
                      <m:t>𝐼</m:t>
                    </m:r>
                    <m:r>
                      <a:rPr lang="en-US" i="1" baseline="-25000">
                        <a:latin typeface="Cambria Math" charset="0"/>
                      </a:rPr>
                      <m:t>𝑒𝑥𝑡</m:t>
                    </m:r>
                  </m:oMath>
                </a14:m>
                <a:r>
                  <a:rPr lang="en-US" dirty="0"/>
                  <a:t> = 0</a:t>
                </a:r>
              </a:p>
            </p:txBody>
          </p:sp>
        </mc:Choice>
        <mc:Fallback xmlns="">
          <p:sp>
            <p:nvSpPr>
              <p:cNvPr id="3" name="TextBox 2"/>
              <p:cNvSpPr txBox="1">
                <a:spLocks noRot="1" noChangeAspect="1" noMove="1" noResize="1" noEditPoints="1" noAdjustHandles="1" noChangeArrowheads="1" noChangeShapeType="1" noTextEdit="1"/>
              </p:cNvSpPr>
              <p:nvPr/>
            </p:nvSpPr>
            <p:spPr>
              <a:xfrm>
                <a:off x="411646" y="4154921"/>
                <a:ext cx="2586927" cy="491288"/>
              </a:xfrm>
              <a:prstGeom prst="rect">
                <a:avLst/>
              </a:prstGeom>
              <a:blipFill rotWithShape="0">
                <a:blip r:embed="rId5"/>
                <a:stretch>
                  <a:fillRect l="-2123" r="-943"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77382" y="4840830"/>
                <a:ext cx="4120166" cy="6122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𝑉</m:t>
                      </m:r>
                      <m:r>
                        <a:rPr lang="en-US" b="0" i="1" baseline="-25000" smtClean="0">
                          <a:latin typeface="Cambria Math" charset="0"/>
                        </a:rPr>
                        <m:t>𝑟𝑒𝑠𝑡</m:t>
                      </m:r>
                      <m:r>
                        <a:rPr lang="en-US" b="0" i="1" smtClean="0">
                          <a:latin typeface="Cambria Math" charset="0"/>
                        </a:rPr>
                        <m:t>=</m:t>
                      </m:r>
                      <m:sSub>
                        <m:sSubPr>
                          <m:ctrlPr>
                            <a:rPr lang="en-US" i="1" smtClean="0">
                              <a:solidFill>
                                <a:prstClr val="black"/>
                              </a:solidFill>
                              <a:latin typeface="Cambria Math" panose="02040503050406030204" pitchFamily="18" charset="0"/>
                            </a:rPr>
                          </m:ctrlPr>
                        </m:sSubPr>
                        <m:e>
                          <m:f>
                            <m:fPr>
                              <m:ctrlPr>
                                <a:rPr lang="bg-BG" i="1" smtClean="0">
                                  <a:solidFill>
                                    <a:prstClr val="black"/>
                                  </a:solidFill>
                                  <a:latin typeface="Cambria Math" panose="02040503050406030204" pitchFamily="18" charset="0"/>
                                </a:rPr>
                              </m:ctrlPr>
                            </m:fPr>
                            <m:num>
                              <m:r>
                                <a:rPr lang="en-US" b="0" i="1" smtClean="0">
                                  <a:solidFill>
                                    <a:prstClr val="black"/>
                                  </a:solidFill>
                                  <a:latin typeface="Cambria Math" charset="0"/>
                                </a:rPr>
                                <m:t>𝑔</m:t>
                              </m:r>
                              <m:r>
                                <a:rPr lang="en-US" b="0" i="1" baseline="-25000" smtClean="0">
                                  <a:solidFill>
                                    <a:prstClr val="black"/>
                                  </a:solidFill>
                                  <a:latin typeface="Cambria Math" charset="0"/>
                                </a:rPr>
                                <m:t>𝐾</m:t>
                              </m:r>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charset="0"/>
                                    </a:rPr>
                                    <m:t>(</m:t>
                                  </m:r>
                                  <m:r>
                                    <a:rPr lang="en-US" i="1">
                                      <a:solidFill>
                                        <a:prstClr val="black"/>
                                      </a:solidFill>
                                      <a:latin typeface="Cambria Math"/>
                                    </a:rPr>
                                    <m:t>𝐸</m:t>
                                  </m:r>
                                </m:e>
                                <m:sub>
                                  <m:r>
                                    <a:rPr lang="en-US" i="1">
                                      <a:solidFill>
                                        <a:prstClr val="black"/>
                                      </a:solidFill>
                                      <a:latin typeface="Cambria Math" charset="0"/>
                                    </a:rPr>
                                    <m:t>𝐾</m:t>
                                  </m:r>
                                </m:sub>
                              </m:sSub>
                              <m:r>
                                <a:rPr lang="en-US" i="1">
                                  <a:solidFill>
                                    <a:prstClr val="black"/>
                                  </a:solidFill>
                                  <a:latin typeface="Cambria Math"/>
                                </a:rPr>
                                <m:t>)</m:t>
                              </m:r>
                              <m:r>
                                <a:rPr lang="en-US" i="1">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𝑔</m:t>
                                  </m:r>
                                </m:e>
                                <m:sub>
                                  <m:r>
                                    <a:rPr lang="en-US" i="1">
                                      <a:solidFill>
                                        <a:prstClr val="black"/>
                                      </a:solidFill>
                                      <a:latin typeface="Cambria Math" charset="0"/>
                                    </a:rPr>
                                    <m:t>𝑁𝑎</m:t>
                                  </m:r>
                                </m:sub>
                              </m:sSub>
                              <m:r>
                                <a:rPr lang="en-US" i="1">
                                  <a:solidFill>
                                    <a:prstClr val="black"/>
                                  </a:solidFill>
                                  <a:latin typeface="Cambria Math"/>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𝐸</m:t>
                                  </m:r>
                                </m:e>
                                <m:sub>
                                  <m:r>
                                    <a:rPr lang="en-US" i="1">
                                      <a:solidFill>
                                        <a:prstClr val="black"/>
                                      </a:solidFill>
                                      <a:latin typeface="Cambria Math" charset="0"/>
                                    </a:rPr>
                                    <m:t>𝑁𝑎</m:t>
                                  </m:r>
                                </m:sub>
                              </m:sSub>
                              <m:r>
                                <a:rPr lang="en-US" i="1">
                                  <a:solidFill>
                                    <a:prstClr val="black"/>
                                  </a:solidFill>
                                  <a:latin typeface="Cambria Math"/>
                                </a:rPr>
                                <m:t>)</m:t>
                              </m:r>
                              <m:r>
                                <a:rPr lang="en-US" i="1">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𝑔</m:t>
                                  </m:r>
                                </m:e>
                                <m:sub>
                                  <m:r>
                                    <a:rPr lang="en-US" i="1">
                                      <a:solidFill>
                                        <a:prstClr val="black"/>
                                      </a:solidFill>
                                      <a:latin typeface="Cambria Math" charset="0"/>
                                    </a:rPr>
                                    <m:t>𝐶𝑙</m:t>
                                  </m:r>
                                </m:sub>
                              </m:sSub>
                              <m:r>
                                <a:rPr lang="en-US" i="1">
                                  <a:solidFill>
                                    <a:prstClr val="black"/>
                                  </a:solidFill>
                                  <a:latin typeface="Cambria Math"/>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𝐸</m:t>
                                  </m:r>
                                </m:e>
                                <m:sub>
                                  <m:r>
                                    <a:rPr lang="en-US" i="1">
                                      <a:solidFill>
                                        <a:prstClr val="black"/>
                                      </a:solidFill>
                                      <a:latin typeface="Cambria Math" charset="0"/>
                                    </a:rPr>
                                    <m:t>𝐶𝑙</m:t>
                                  </m:r>
                                </m:sub>
                              </m:sSub>
                              <m:r>
                                <a:rPr lang="en-US" i="1">
                                  <a:solidFill>
                                    <a:prstClr val="black"/>
                                  </a:solidFill>
                                  <a:latin typeface="Cambria Math"/>
                                </a:rPr>
                                <m:t>)</m:t>
                              </m:r>
                              <m:r>
                                <a:rPr lang="en-US" b="0" i="1" smtClean="0">
                                  <a:solidFill>
                                    <a:prstClr val="black"/>
                                  </a:solidFill>
                                  <a:latin typeface="Cambria Math" charset="0"/>
                                </a:rPr>
                                <m:t> </m:t>
                              </m:r>
                            </m:num>
                            <m:den>
                              <m:r>
                                <a:rPr lang="en-US" i="1">
                                  <a:solidFill>
                                    <a:prstClr val="black"/>
                                  </a:solidFill>
                                  <a:latin typeface="Cambria Math" charset="0"/>
                                </a:rPr>
                                <m:t>𝑔</m:t>
                              </m:r>
                              <m:r>
                                <a:rPr lang="en-US" i="1" baseline="-25000">
                                  <a:solidFill>
                                    <a:prstClr val="black"/>
                                  </a:solidFill>
                                  <a:latin typeface="Cambria Math" charset="0"/>
                                </a:rPr>
                                <m:t>𝐾</m:t>
                              </m:r>
                              <m:r>
                                <a:rPr lang="en-US" i="1">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𝑔</m:t>
                                  </m:r>
                                </m:e>
                                <m:sub>
                                  <m:r>
                                    <a:rPr lang="en-US" i="1">
                                      <a:solidFill>
                                        <a:prstClr val="black"/>
                                      </a:solidFill>
                                      <a:latin typeface="Cambria Math" charset="0"/>
                                    </a:rPr>
                                    <m:t>𝑁𝑎</m:t>
                                  </m:r>
                                </m:sub>
                              </m:sSub>
                              <m:r>
                                <a:rPr lang="en-US" i="1">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𝑔</m:t>
                                  </m:r>
                                </m:e>
                                <m:sub>
                                  <m:r>
                                    <a:rPr lang="en-US" i="1">
                                      <a:solidFill>
                                        <a:prstClr val="black"/>
                                      </a:solidFill>
                                      <a:latin typeface="Cambria Math" charset="0"/>
                                    </a:rPr>
                                    <m:t>𝐶𝑙</m:t>
                                  </m:r>
                                </m:sub>
                              </m:sSub>
                            </m:den>
                          </m:f>
                        </m:e>
                        <m:sub/>
                      </m:sSub>
                    </m:oMath>
                  </m:oMathPara>
                </a14:m>
                <a:endParaRPr lang="en-US" baseline="-25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77382" y="4840830"/>
                <a:ext cx="4120166" cy="612284"/>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77382" y="5830606"/>
                <a:ext cx="18985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𝑉</m:t>
                          </m:r>
                        </m:e>
                        <m:sub>
                          <m:r>
                            <a:rPr lang="en-US" b="0" i="1" smtClean="0">
                              <a:latin typeface="Cambria Math"/>
                            </a:rPr>
                            <m:t>𝑟𝑒𝑠𝑡</m:t>
                          </m:r>
                        </m:sub>
                      </m:sSub>
                      <m:r>
                        <a:rPr lang="en-US" b="0" i="1" smtClean="0">
                          <a:latin typeface="Cambria Math"/>
                        </a:rPr>
                        <m:t> </m:t>
                      </m:r>
                      <m:r>
                        <a:rPr lang="en-US" b="0" i="1" smtClean="0">
                          <a:latin typeface="Cambria Math"/>
                          <a:ea typeface="Cambria Math"/>
                        </a:rPr>
                        <m:t>~ −65 </m:t>
                      </m:r>
                      <m:r>
                        <a:rPr lang="en-US" b="0" i="1" smtClean="0">
                          <a:latin typeface="Cambria Math"/>
                          <a:ea typeface="Cambria Math"/>
                        </a:rPr>
                        <m:t>𝑚𝑉</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377382" y="5830606"/>
                <a:ext cx="1898597" cy="369332"/>
              </a:xfrm>
              <a:prstGeom prst="rect">
                <a:avLst/>
              </a:prstGeom>
              <a:blipFill rotWithShape="0">
                <a:blip r:embed="rId7"/>
                <a:stretch>
                  <a:fillRect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248400" y="4572000"/>
                <a:ext cx="17026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𝐸</m:t>
                          </m:r>
                        </m:e>
                        <m:sub>
                          <m:r>
                            <a:rPr lang="en-US" b="0" i="1" smtClean="0">
                              <a:latin typeface="Cambria Math" charset="0"/>
                            </a:rPr>
                            <m:t>𝐾</m:t>
                          </m:r>
                        </m:sub>
                      </m:sSub>
                      <m:r>
                        <a:rPr lang="en-US" b="0" i="1" smtClean="0">
                          <a:latin typeface="Cambria Math"/>
                        </a:rPr>
                        <m:t> </m:t>
                      </m:r>
                      <m:r>
                        <a:rPr lang="en-US" b="0" i="1" smtClean="0">
                          <a:latin typeface="Cambria Math"/>
                          <a:ea typeface="Cambria Math"/>
                        </a:rPr>
                        <m:t>~ −</m:t>
                      </m:r>
                      <m:r>
                        <a:rPr lang="en-US" b="0" i="1" smtClean="0">
                          <a:latin typeface="Cambria Math" charset="0"/>
                          <a:ea typeface="Cambria Math"/>
                        </a:rPr>
                        <m:t>80</m:t>
                      </m:r>
                      <m:r>
                        <a:rPr lang="en-US" b="0" i="1" smtClean="0">
                          <a:latin typeface="Cambria Math"/>
                          <a:ea typeface="Cambria Math"/>
                        </a:rPr>
                        <m:t> </m:t>
                      </m:r>
                      <m:r>
                        <a:rPr lang="en-US" b="0" i="1" smtClean="0">
                          <a:latin typeface="Cambria Math"/>
                          <a:ea typeface="Cambria Math"/>
                        </a:rPr>
                        <m:t>𝑚𝑉</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6248400" y="4572000"/>
                <a:ext cx="1702646" cy="369332"/>
              </a:xfrm>
              <a:prstGeom prst="rect">
                <a:avLst/>
              </a:prstGeom>
              <a:blipFill rotWithShape="0">
                <a:blip r:embed="rId8"/>
                <a:stretch>
                  <a:fillRect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260515" y="4981734"/>
                <a:ext cx="15365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𝐸</m:t>
                          </m:r>
                        </m:e>
                        <m:sub>
                          <m:r>
                            <a:rPr lang="en-US" b="0" i="1" smtClean="0">
                              <a:latin typeface="Cambria Math" charset="0"/>
                            </a:rPr>
                            <m:t>𝑁𝑎</m:t>
                          </m:r>
                        </m:sub>
                      </m:sSub>
                      <m:r>
                        <a:rPr lang="en-US" b="0" i="1" smtClean="0">
                          <a:latin typeface="Cambria Math"/>
                        </a:rPr>
                        <m:t> </m:t>
                      </m:r>
                      <m:r>
                        <a:rPr lang="en-US" b="0" i="1" smtClean="0">
                          <a:latin typeface="Cambria Math"/>
                          <a:ea typeface="Cambria Math"/>
                        </a:rPr>
                        <m:t>~ </m:t>
                      </m:r>
                      <m:r>
                        <a:rPr lang="en-US" b="0" i="1" smtClean="0">
                          <a:latin typeface="Cambria Math" charset="0"/>
                          <a:ea typeface="Cambria Math"/>
                        </a:rPr>
                        <m:t>62</m:t>
                      </m:r>
                      <m:r>
                        <a:rPr lang="en-US" b="0" i="1" smtClean="0">
                          <a:latin typeface="Cambria Math"/>
                          <a:ea typeface="Cambria Math"/>
                        </a:rPr>
                        <m:t> </m:t>
                      </m:r>
                      <m:r>
                        <a:rPr lang="en-US" b="0" i="1" smtClean="0">
                          <a:latin typeface="Cambria Math"/>
                          <a:ea typeface="Cambria Math"/>
                        </a:rPr>
                        <m:t>𝑚𝑉</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260515" y="4981734"/>
                <a:ext cx="1536574" cy="369332"/>
              </a:xfrm>
              <a:prstGeom prst="rect">
                <a:avLst/>
              </a:prstGeom>
              <a:blipFill rotWithShape="0">
                <a:blip r:embed="rId9"/>
                <a:stretch>
                  <a:fillRect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248400" y="5428286"/>
                <a:ext cx="17434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𝐸</m:t>
                          </m:r>
                        </m:e>
                        <m:sub>
                          <m:r>
                            <a:rPr lang="en-US" b="0" i="1" smtClean="0">
                              <a:latin typeface="Cambria Math" charset="0"/>
                            </a:rPr>
                            <m:t>𝐶𝑙</m:t>
                          </m:r>
                        </m:sub>
                      </m:sSub>
                      <m:r>
                        <a:rPr lang="en-US" b="0" i="1" smtClean="0">
                          <a:latin typeface="Cambria Math"/>
                        </a:rPr>
                        <m:t> </m:t>
                      </m:r>
                      <m:r>
                        <a:rPr lang="en-US" b="0" i="1" smtClean="0">
                          <a:latin typeface="Cambria Math"/>
                          <a:ea typeface="Cambria Math"/>
                        </a:rPr>
                        <m:t>~ </m:t>
                      </m:r>
                      <m:r>
                        <a:rPr lang="en-US" b="0" i="1" smtClean="0">
                          <a:latin typeface="Cambria Math" charset="0"/>
                          <a:ea typeface="Cambria Math"/>
                        </a:rPr>
                        <m:t>−65</m:t>
                      </m:r>
                      <m:r>
                        <a:rPr lang="en-US" b="0" i="1" smtClean="0">
                          <a:latin typeface="Cambria Math"/>
                          <a:ea typeface="Cambria Math"/>
                        </a:rPr>
                        <m:t> </m:t>
                      </m:r>
                      <m:r>
                        <a:rPr lang="en-US" b="0" i="1" smtClean="0">
                          <a:latin typeface="Cambria Math"/>
                          <a:ea typeface="Cambria Math"/>
                        </a:rPr>
                        <m:t>𝑚𝑉</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248400" y="5428286"/>
                <a:ext cx="1743426" cy="369332"/>
              </a:xfrm>
              <a:prstGeom prst="rect">
                <a:avLst/>
              </a:prstGeom>
              <a:blipFill rotWithShape="0">
                <a:blip r:embed="rId10"/>
                <a:stretch>
                  <a:fillRect t="-95082" b="-121311"/>
                </a:stretch>
              </a:blipFill>
            </p:spPr>
            <p:txBody>
              <a:bodyPr/>
              <a:lstStyle/>
              <a:p>
                <a:r>
                  <a:rPr lang="en-US">
                    <a:noFill/>
                  </a:rPr>
                  <a:t> </a:t>
                </a:r>
              </a:p>
            </p:txBody>
          </p:sp>
        </mc:Fallback>
      </mc:AlternateContent>
      <p:pic>
        <p:nvPicPr>
          <p:cNvPr id="24" name="Content Placeholder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49233" y="48278"/>
            <a:ext cx="3103214" cy="3405967"/>
          </a:xfrm>
          <a:prstGeom prst="rect">
            <a:avLst/>
          </a:prstGeom>
        </p:spPr>
      </p:pic>
      <mc:AlternateContent xmlns:mc="http://schemas.openxmlformats.org/markup-compatibility/2006" xmlns:a14="http://schemas.microsoft.com/office/drawing/2010/main">
        <mc:Choice Requires="a14">
          <p:sp>
            <p:nvSpPr>
              <p:cNvPr id="25" name="TextBox 24"/>
              <p:cNvSpPr txBox="1"/>
              <p:nvPr/>
            </p:nvSpPr>
            <p:spPr>
              <a:xfrm>
                <a:off x="2777296" y="6199425"/>
                <a:ext cx="16681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𝑔</m:t>
                          </m:r>
                        </m:e>
                        <m:sub>
                          <m:r>
                            <a:rPr lang="en-US" b="0" i="1" smtClean="0">
                              <a:latin typeface="Cambria Math"/>
                            </a:rPr>
                            <m:t>𝐾</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𝑔</m:t>
                          </m:r>
                        </m:e>
                        <m:sub>
                          <m:r>
                            <a:rPr lang="en-US" b="0" i="1" smtClean="0">
                              <a:latin typeface="Cambria Math"/>
                            </a:rPr>
                            <m:t>𝑁𝑎</m:t>
                          </m:r>
                        </m:sub>
                      </m:sSub>
                      <m:r>
                        <a:rPr lang="en-US" b="0" i="1" smtClean="0">
                          <a:latin typeface="Cambria Math"/>
                        </a:rPr>
                        <m:t> </m:t>
                      </m:r>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𝑔</m:t>
                          </m:r>
                        </m:e>
                        <m:sub>
                          <m:r>
                            <a:rPr lang="en-US" b="0" i="1" smtClean="0">
                              <a:latin typeface="Cambria Math"/>
                            </a:rPr>
                            <m:t>𝐶𝑙</m:t>
                          </m:r>
                        </m:sub>
                      </m:sSub>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2777296" y="6199425"/>
                <a:ext cx="1668149" cy="369332"/>
              </a:xfrm>
              <a:prstGeom prst="rect">
                <a:avLst/>
              </a:prstGeom>
              <a:blipFill rotWithShape="0">
                <a:blip r:embed="rId12"/>
                <a:stretch>
                  <a:fillRect t="-96721" b="-119672"/>
                </a:stretch>
              </a:blipFill>
            </p:spPr>
            <p:txBody>
              <a:bodyPr/>
              <a:lstStyle/>
              <a:p>
                <a:r>
                  <a:rPr lang="en-US">
                    <a:noFill/>
                  </a:rPr>
                  <a:t> </a:t>
                </a:r>
              </a:p>
            </p:txBody>
          </p:sp>
        </mc:Fallback>
      </mc:AlternateContent>
      <p:sp>
        <p:nvSpPr>
          <p:cNvPr id="26" name="TextBox 25"/>
          <p:cNvSpPr txBox="1"/>
          <p:nvPr/>
        </p:nvSpPr>
        <p:spPr>
          <a:xfrm>
            <a:off x="2902999" y="5593584"/>
            <a:ext cx="861005" cy="369332"/>
          </a:xfrm>
          <a:prstGeom prst="rect">
            <a:avLst/>
          </a:prstGeom>
          <a:noFill/>
        </p:spPr>
        <p:txBody>
          <a:bodyPr wrap="none" rtlCol="0">
            <a:spAutoFit/>
          </a:bodyPr>
          <a:lstStyle/>
          <a:p>
            <a:r>
              <a:rPr lang="en-US"/>
              <a:t>At rest:</a:t>
            </a:r>
          </a:p>
        </p:txBody>
      </p:sp>
      <p:sp>
        <p:nvSpPr>
          <p:cNvPr id="27" name="TextBox 26"/>
          <p:cNvSpPr txBox="1"/>
          <p:nvPr/>
        </p:nvSpPr>
        <p:spPr>
          <a:xfrm>
            <a:off x="64203" y="128405"/>
            <a:ext cx="1287532" cy="369332"/>
          </a:xfrm>
          <a:prstGeom prst="rect">
            <a:avLst/>
          </a:prstGeom>
          <a:noFill/>
        </p:spPr>
        <p:txBody>
          <a:bodyPr wrap="none" rtlCol="0">
            <a:spAutoFit/>
          </a:bodyPr>
          <a:lstStyle/>
          <a:p>
            <a:r>
              <a:rPr lang="en-US" dirty="0"/>
              <a:t>Outside cell</a:t>
            </a:r>
          </a:p>
        </p:txBody>
      </p:sp>
      <p:sp>
        <p:nvSpPr>
          <p:cNvPr id="28" name="TextBox 27"/>
          <p:cNvSpPr txBox="1"/>
          <p:nvPr/>
        </p:nvSpPr>
        <p:spPr>
          <a:xfrm>
            <a:off x="64203" y="2243745"/>
            <a:ext cx="1116011" cy="369332"/>
          </a:xfrm>
          <a:prstGeom prst="rect">
            <a:avLst/>
          </a:prstGeom>
          <a:noFill/>
        </p:spPr>
        <p:txBody>
          <a:bodyPr wrap="none" rtlCol="0">
            <a:spAutoFit/>
          </a:bodyPr>
          <a:lstStyle/>
          <a:p>
            <a:r>
              <a:rPr lang="en-US" dirty="0"/>
              <a:t>Inside cell</a:t>
            </a:r>
          </a:p>
        </p:txBody>
      </p:sp>
      <p:sp>
        <p:nvSpPr>
          <p:cNvPr id="5" name="Oval 4"/>
          <p:cNvSpPr/>
          <p:nvPr/>
        </p:nvSpPr>
        <p:spPr>
          <a:xfrm>
            <a:off x="1131518" y="4759756"/>
            <a:ext cx="1144461" cy="878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638800" y="6211669"/>
            <a:ext cx="3349700" cy="646331"/>
          </a:xfrm>
          <a:prstGeom prst="rect">
            <a:avLst/>
          </a:prstGeom>
          <a:noFill/>
        </p:spPr>
        <p:txBody>
          <a:bodyPr wrap="none" rtlCol="0">
            <a:spAutoFit/>
          </a:bodyPr>
          <a:lstStyle/>
          <a:p>
            <a:r>
              <a:rPr lang="en-US" i="1" dirty="0"/>
              <a:t>What about </a:t>
            </a:r>
            <a:r>
              <a:rPr lang="en-US" i="1" dirty="0" err="1"/>
              <a:t>impermeant</a:t>
            </a:r>
            <a:r>
              <a:rPr lang="en-US" i="1" dirty="0"/>
              <a:t> anions? </a:t>
            </a:r>
          </a:p>
          <a:p>
            <a:r>
              <a:rPr lang="en-US" i="1" dirty="0"/>
              <a:t>– they have no conductance</a:t>
            </a:r>
          </a:p>
        </p:txBody>
      </p:sp>
    </p:spTree>
    <p:extLst>
      <p:ext uri="{BB962C8B-B14F-4D97-AF65-F5344CB8AC3E}">
        <p14:creationId xmlns:p14="http://schemas.microsoft.com/office/powerpoint/2010/main" val="189956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 grpId="0"/>
      <p:bldP spid="17" grpId="0"/>
      <p:bldP spid="18" grpId="0"/>
      <p:bldP spid="20" grpId="0"/>
      <p:bldP spid="21" grpId="0"/>
      <p:bldP spid="22" grpId="0"/>
      <p:bldP spid="25" grpId="0"/>
      <p:bldP spid="26" grpId="0"/>
      <p:bldP spid="5" grpId="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229600" cy="1143000"/>
          </a:xfrm>
        </p:spPr>
        <p:txBody>
          <a:bodyPr/>
          <a:lstStyle/>
          <a:p>
            <a:r>
              <a:rPr lang="en-US" dirty="0"/>
              <a:t>Your brain</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CrisscrossEtching trans="24000" pressure="0"/>
                    </a14:imgEffect>
                  </a14:imgLayer>
                </a14:imgProps>
              </a:ext>
              <a:ext uri="{28A0092B-C50C-407E-A947-70E740481C1C}">
                <a14:useLocalDpi xmlns:a14="http://schemas.microsoft.com/office/drawing/2010/main" val="0"/>
              </a:ext>
            </a:extLst>
          </a:blip>
          <a:stretch>
            <a:fillRect/>
          </a:stretch>
        </p:blipFill>
        <p:spPr>
          <a:xfrm>
            <a:off x="735596" y="1341386"/>
            <a:ext cx="2922004" cy="2240014"/>
          </a:xfrm>
          <a:prstGeom prst="rect">
            <a:avLst/>
          </a:prstGeom>
        </p:spPr>
      </p:pic>
      <p:sp>
        <p:nvSpPr>
          <p:cNvPr id="5" name="Text Box 2"/>
          <p:cNvSpPr txBox="1">
            <a:spLocks noChangeArrowheads="1"/>
          </p:cNvSpPr>
          <p:nvPr/>
        </p:nvSpPr>
        <p:spPr bwMode="auto">
          <a:xfrm>
            <a:off x="457200" y="4092476"/>
            <a:ext cx="290015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latin typeface="+mn-lt"/>
              </a:rPr>
              <a:t>whole brain  (2 kg):</a:t>
            </a:r>
          </a:p>
          <a:p>
            <a:pPr eaLnBrk="1" hangingPunct="1">
              <a:spcBef>
                <a:spcPct val="0"/>
              </a:spcBef>
              <a:buFontTx/>
              <a:buNone/>
            </a:pPr>
            <a:endParaRPr lang="en-US" altLang="en-US" sz="2400" dirty="0">
              <a:latin typeface="+mn-lt"/>
            </a:endParaRPr>
          </a:p>
          <a:p>
            <a:pPr eaLnBrk="1" hangingPunct="1">
              <a:spcBef>
                <a:spcPct val="0"/>
              </a:spcBef>
              <a:buFontTx/>
              <a:buNone/>
            </a:pPr>
            <a:r>
              <a:rPr lang="en-US" altLang="en-US" sz="2400" dirty="0">
                <a:latin typeface="+mn-lt"/>
              </a:rPr>
              <a:t>10</a:t>
            </a:r>
            <a:r>
              <a:rPr lang="en-US" altLang="en-US" sz="2400" baseline="30000" dirty="0">
                <a:latin typeface="+mn-lt"/>
              </a:rPr>
              <a:t>11</a:t>
            </a:r>
            <a:r>
              <a:rPr lang="en-US" altLang="en-US" sz="2400" dirty="0">
                <a:latin typeface="+mn-lt"/>
              </a:rPr>
              <a:t> neurons</a:t>
            </a:r>
          </a:p>
          <a:p>
            <a:pPr eaLnBrk="1" hangingPunct="1">
              <a:spcBef>
                <a:spcPct val="0"/>
              </a:spcBef>
              <a:buFontTx/>
              <a:buNone/>
            </a:pPr>
            <a:r>
              <a:rPr lang="en-US" altLang="en-US" sz="2400" dirty="0">
                <a:latin typeface="+mn-lt"/>
              </a:rPr>
              <a:t>10</a:t>
            </a:r>
            <a:r>
              <a:rPr lang="en-US" altLang="en-US" sz="2400" baseline="30000" dirty="0">
                <a:latin typeface="+mn-lt"/>
              </a:rPr>
              <a:t>14</a:t>
            </a:r>
            <a:r>
              <a:rPr lang="en-US" altLang="en-US" sz="2400" dirty="0">
                <a:latin typeface="+mn-lt"/>
              </a:rPr>
              <a:t> connections</a:t>
            </a:r>
          </a:p>
          <a:p>
            <a:pPr eaLnBrk="1" hangingPunct="1">
              <a:spcBef>
                <a:spcPct val="0"/>
              </a:spcBef>
              <a:buFontTx/>
              <a:buNone/>
            </a:pPr>
            <a:r>
              <a:rPr lang="en-US" altLang="en-US" sz="2400" dirty="0">
                <a:latin typeface="+mn-lt"/>
              </a:rPr>
              <a:t>8 million km of axons</a:t>
            </a:r>
          </a:p>
          <a:p>
            <a:pPr eaLnBrk="1" hangingPunct="1">
              <a:spcBef>
                <a:spcPct val="0"/>
              </a:spcBef>
              <a:buFontTx/>
              <a:buNone/>
            </a:pPr>
            <a:r>
              <a:rPr lang="en-US" altLang="en-US" sz="2400" dirty="0">
                <a:latin typeface="+mn-lt"/>
              </a:rPr>
              <a:t>20 watts</a:t>
            </a:r>
          </a:p>
        </p:txBody>
      </p:sp>
      <p:sp>
        <p:nvSpPr>
          <p:cNvPr id="6" name="Text Box 3"/>
          <p:cNvSpPr txBox="1">
            <a:spLocks noChangeArrowheads="1"/>
          </p:cNvSpPr>
          <p:nvPr/>
        </p:nvSpPr>
        <p:spPr bwMode="auto">
          <a:xfrm>
            <a:off x="5791200" y="4168676"/>
            <a:ext cx="282320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latin typeface="+mn-lt"/>
              </a:rPr>
              <a:t>whole CPU:</a:t>
            </a:r>
          </a:p>
          <a:p>
            <a:pPr eaLnBrk="1" hangingPunct="1">
              <a:spcBef>
                <a:spcPct val="0"/>
              </a:spcBef>
              <a:buFontTx/>
              <a:buNone/>
            </a:pPr>
            <a:endParaRPr lang="en-US" altLang="en-US" sz="2400" dirty="0">
              <a:latin typeface="+mn-lt"/>
            </a:endParaRPr>
          </a:p>
          <a:p>
            <a:pPr eaLnBrk="1" hangingPunct="1">
              <a:spcBef>
                <a:spcPct val="0"/>
              </a:spcBef>
              <a:buFontTx/>
              <a:buNone/>
            </a:pPr>
            <a:r>
              <a:rPr lang="en-US" altLang="en-US" sz="2400" dirty="0">
                <a:latin typeface="+mn-lt"/>
              </a:rPr>
              <a:t>10</a:t>
            </a:r>
            <a:r>
              <a:rPr lang="en-US" altLang="en-US" sz="2400" baseline="30000" dirty="0">
                <a:latin typeface="+mn-lt"/>
              </a:rPr>
              <a:t>9</a:t>
            </a:r>
            <a:r>
              <a:rPr lang="en-US" altLang="en-US" sz="2400" dirty="0">
                <a:latin typeface="+mn-lt"/>
              </a:rPr>
              <a:t> transistors</a:t>
            </a:r>
          </a:p>
          <a:p>
            <a:pPr eaLnBrk="1" hangingPunct="1">
              <a:spcBef>
                <a:spcPct val="0"/>
              </a:spcBef>
              <a:buFontTx/>
              <a:buNone/>
            </a:pPr>
            <a:r>
              <a:rPr lang="en-US" altLang="en-US" sz="2400" dirty="0">
                <a:latin typeface="+mn-lt"/>
              </a:rPr>
              <a:t>2</a:t>
            </a:r>
            <a:r>
              <a:rPr lang="en-US" altLang="en-US" sz="2400" dirty="0">
                <a:latin typeface="+mn-lt"/>
                <a:sym typeface="Symbol" panose="05050102010706020507" pitchFamily="18" charset="2"/>
              </a:rPr>
              <a:t></a:t>
            </a:r>
            <a:r>
              <a:rPr lang="en-US" altLang="en-US" sz="2400" dirty="0">
                <a:latin typeface="+mn-lt"/>
              </a:rPr>
              <a:t>10</a:t>
            </a:r>
            <a:r>
              <a:rPr lang="en-US" altLang="en-US" sz="2400" baseline="30000" dirty="0">
                <a:latin typeface="+mn-lt"/>
              </a:rPr>
              <a:t>9</a:t>
            </a:r>
            <a:r>
              <a:rPr lang="en-US" altLang="en-US" sz="2400" dirty="0">
                <a:latin typeface="+mn-lt"/>
              </a:rPr>
              <a:t> connections</a:t>
            </a:r>
          </a:p>
          <a:p>
            <a:pPr eaLnBrk="1" hangingPunct="1">
              <a:spcBef>
                <a:spcPct val="0"/>
              </a:spcBef>
              <a:buFontTx/>
              <a:buNone/>
            </a:pPr>
            <a:r>
              <a:rPr lang="en-US" altLang="en-US" sz="2400" dirty="0">
                <a:latin typeface="+mn-lt"/>
              </a:rPr>
              <a:t>2 km of wire</a:t>
            </a:r>
          </a:p>
          <a:p>
            <a:pPr eaLnBrk="1" hangingPunct="1">
              <a:spcBef>
                <a:spcPct val="0"/>
              </a:spcBef>
              <a:buFontTx/>
              <a:buNone/>
            </a:pPr>
            <a:r>
              <a:rPr lang="en-US" altLang="en-US" sz="2400" dirty="0">
                <a:latin typeface="+mn-lt"/>
              </a:rPr>
              <a:t>scaled to brain: MWs</a:t>
            </a:r>
          </a:p>
        </p:txBody>
      </p:sp>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1123" b="3069"/>
          <a:stretch/>
        </p:blipFill>
        <p:spPr bwMode="auto">
          <a:xfrm>
            <a:off x="4267200" y="1219200"/>
            <a:ext cx="4572000" cy="2255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126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way to calculate V</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6446" y="4038600"/>
                <a:ext cx="8001000" cy="2286000"/>
              </a:xfrm>
            </p:spPr>
            <p:txBody>
              <a:bodyPr>
                <a:normAutofit/>
              </a:bodyPr>
              <a:lstStyle/>
              <a:p>
                <a:pPr marL="0" indent="0">
                  <a:buNone/>
                </a:pPr>
                <a:endParaRPr lang="en-US" i="1" dirty="0"/>
              </a:p>
              <a:p>
                <a:pPr marL="0" indent="0">
                  <a:buNone/>
                </a:pPr>
                <a14:m>
                  <m:oMathPara xmlns:m="http://schemas.openxmlformats.org/officeDocument/2006/math">
                    <m:oMathParaPr>
                      <m:jc m:val="centerGroup"/>
                    </m:oMathParaPr>
                    <m:oMath xmlns:m="http://schemas.openxmlformats.org/officeDocument/2006/math">
                      <m:r>
                        <a:rPr lang="en-GB" i="1">
                          <a:latin typeface="Cambria Math" charset="0"/>
                        </a:rPr>
                        <m:t>𝑉</m:t>
                      </m:r>
                      <m:r>
                        <a:rPr lang="en-GB">
                          <a:latin typeface="Cambria Math" charset="0"/>
                        </a:rPr>
                        <m:t>= </m:t>
                      </m:r>
                      <m:f>
                        <m:fPr>
                          <m:ctrlPr>
                            <a:rPr lang="en-US" i="1">
                              <a:latin typeface="Cambria Math" panose="02040503050406030204" pitchFamily="18" charset="0"/>
                            </a:rPr>
                          </m:ctrlPr>
                        </m:fPr>
                        <m:num>
                          <m:r>
                            <a:rPr lang="en-GB" i="1">
                              <a:latin typeface="Cambria Math" charset="0"/>
                            </a:rPr>
                            <m:t>𝐹</m:t>
                          </m:r>
                          <m:r>
                            <a:rPr lang="en-GB">
                              <a:latin typeface="Cambria Math" charset="0"/>
                            </a:rPr>
                            <m:t> (</m:t>
                          </m:r>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GB">
                                      <a:latin typeface="Cambria Math" charset="0"/>
                                    </a:rPr>
                                    <m:t>[</m:t>
                                  </m:r>
                                  <m:r>
                                    <a:rPr lang="en-GB" i="1">
                                      <a:latin typeface="Cambria Math" charset="0"/>
                                    </a:rPr>
                                    <m:t>𝑁𝑎</m:t>
                                  </m:r>
                                </m:e>
                                <m:sup>
                                  <m:r>
                                    <a:rPr lang="en-GB">
                                      <a:latin typeface="Cambria Math" charset="0"/>
                                    </a:rPr>
                                    <m:t>+</m:t>
                                  </m:r>
                                </m:sup>
                              </m:sSup>
                              <m:r>
                                <a:rPr lang="en-GB">
                                  <a:latin typeface="Cambria Math" charset="0"/>
                                </a:rPr>
                                <m:t>]</m:t>
                              </m:r>
                            </m:e>
                            <m:sub>
                              <m:r>
                                <a:rPr lang="en-GB" i="1">
                                  <a:latin typeface="Cambria Math" charset="0"/>
                                </a:rPr>
                                <m:t>𝑖</m:t>
                              </m:r>
                            </m:sub>
                          </m:sSub>
                          <m:r>
                            <a:rPr lang="en-GB">
                              <a:latin typeface="Cambria Math" charset="0"/>
                            </a:rPr>
                            <m:t>+</m:t>
                          </m:r>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GB">
                                      <a:latin typeface="Cambria Math" charset="0"/>
                                    </a:rPr>
                                    <m:t>[</m:t>
                                  </m:r>
                                  <m:r>
                                    <a:rPr lang="en-GB" i="1">
                                      <a:latin typeface="Cambria Math" charset="0"/>
                                    </a:rPr>
                                    <m:t>𝐾</m:t>
                                  </m:r>
                                </m:e>
                                <m:sup>
                                  <m:r>
                                    <a:rPr lang="en-GB">
                                      <a:latin typeface="Cambria Math" charset="0"/>
                                    </a:rPr>
                                    <m:t>+</m:t>
                                  </m:r>
                                </m:sup>
                              </m:sSup>
                              <m:r>
                                <a:rPr lang="en-GB">
                                  <a:latin typeface="Cambria Math" charset="0"/>
                                </a:rPr>
                                <m:t>]</m:t>
                              </m:r>
                            </m:e>
                            <m:sub>
                              <m:r>
                                <a:rPr lang="en-GB" i="1">
                                  <a:latin typeface="Cambria Math" charset="0"/>
                                </a:rPr>
                                <m:t>𝑖</m:t>
                              </m:r>
                            </m:sub>
                          </m:sSub>
                          <m:r>
                            <a:rPr lang="en-GB" i="1">
                              <a:latin typeface="Cambria Math" charset="0"/>
                            </a:rPr>
                            <m:t>−</m:t>
                          </m:r>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GB">
                                      <a:latin typeface="Cambria Math" charset="0"/>
                                    </a:rPr>
                                    <m:t>[</m:t>
                                  </m:r>
                                  <m:r>
                                    <a:rPr lang="en-GB" i="1">
                                      <a:latin typeface="Cambria Math" charset="0"/>
                                    </a:rPr>
                                    <m:t>𝐶𝑙</m:t>
                                  </m:r>
                                </m:e>
                                <m:sup>
                                  <m:r>
                                    <a:rPr lang="en-GB" i="1">
                                      <a:latin typeface="Cambria Math" charset="0"/>
                                    </a:rPr>
                                    <m:t>−</m:t>
                                  </m:r>
                                </m:sup>
                              </m:sSup>
                              <m:r>
                                <a:rPr lang="en-GB">
                                  <a:latin typeface="Cambria Math" charset="0"/>
                                </a:rPr>
                                <m:t>]</m:t>
                              </m:r>
                            </m:e>
                            <m:sub>
                              <m:r>
                                <a:rPr lang="en-GB" i="1">
                                  <a:latin typeface="Cambria Math" charset="0"/>
                                </a:rPr>
                                <m:t>𝑖</m:t>
                              </m:r>
                            </m:sub>
                          </m:sSub>
                          <m:r>
                            <a:rPr lang="en-GB">
                              <a:latin typeface="Cambria Math" charset="0"/>
                            </a:rPr>
                            <m:t>+</m:t>
                          </m:r>
                          <m:r>
                            <a:rPr lang="en-GB" i="1">
                              <a:latin typeface="Cambria Math" charset="0"/>
                            </a:rPr>
                            <m:t>𝑧</m:t>
                          </m:r>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GB">
                                      <a:latin typeface="Cambria Math" charset="0"/>
                                    </a:rPr>
                                    <m:t>[</m:t>
                                  </m:r>
                                  <m:r>
                                    <a:rPr lang="en-GB" i="1">
                                      <a:latin typeface="Cambria Math" charset="0"/>
                                    </a:rPr>
                                    <m:t>𝑋</m:t>
                                  </m:r>
                                </m:e>
                                <m:sup>
                                  <m:r>
                                    <a:rPr lang="en-GB" i="1">
                                      <a:latin typeface="Cambria Math" charset="0"/>
                                    </a:rPr>
                                    <m:t>𝑧</m:t>
                                  </m:r>
                                </m:sup>
                              </m:sSup>
                              <m:r>
                                <a:rPr lang="en-GB">
                                  <a:latin typeface="Cambria Math" charset="0"/>
                                </a:rPr>
                                <m:t>]</m:t>
                              </m:r>
                            </m:e>
                            <m:sub>
                              <m:r>
                                <a:rPr lang="en-GB" i="1">
                                  <a:latin typeface="Cambria Math" charset="0"/>
                                </a:rPr>
                                <m:t>𝑖</m:t>
                              </m:r>
                            </m:sub>
                          </m:sSub>
                          <m:r>
                            <a:rPr lang="en-GB">
                              <a:latin typeface="Cambria Math" charset="0"/>
                            </a:rPr>
                            <m:t>) </m:t>
                          </m:r>
                        </m:num>
                        <m:den>
                          <m:sSub>
                            <m:sSubPr>
                              <m:ctrlPr>
                                <a:rPr lang="en-US" i="1">
                                  <a:latin typeface="Cambria Math" panose="02040503050406030204" pitchFamily="18" charset="0"/>
                                </a:rPr>
                              </m:ctrlPr>
                            </m:sSubPr>
                            <m:e>
                              <m:r>
                                <a:rPr lang="en-GB" i="1">
                                  <a:latin typeface="Cambria Math" charset="0"/>
                                </a:rPr>
                                <m:t>𝐶</m:t>
                              </m:r>
                            </m:e>
                            <m:sub>
                              <m:r>
                                <a:rPr lang="en-GB" i="1">
                                  <a:latin typeface="Cambria Math" charset="0"/>
                                </a:rPr>
                                <m:t>𝑚</m:t>
                              </m:r>
                            </m:sub>
                          </m:sSub>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6446" y="4038600"/>
                <a:ext cx="8001000" cy="2286000"/>
              </a:xfr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txBox="1">
                <a:spLocks/>
              </p:cNvSpPr>
              <p:nvPr/>
            </p:nvSpPr>
            <p:spPr>
              <a:xfrm>
                <a:off x="990600" y="1676400"/>
                <a:ext cx="8001000" cy="2286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i="1" dirty="0"/>
              </a:p>
              <a:p>
                <a:pPr marL="0" indent="0">
                  <a:buFont typeface="Arial" pitchFamily="34" charset="0"/>
                  <a:buNone/>
                </a:pPr>
                <a14:m>
                  <m:oMathPara xmlns:m="http://schemas.openxmlformats.org/officeDocument/2006/math">
                    <m:oMathParaPr>
                      <m:jc m:val="centerGroup"/>
                    </m:oMathParaPr>
                    <m:oMath xmlns:m="http://schemas.openxmlformats.org/officeDocument/2006/math">
                      <m:r>
                        <a:rPr lang="en-GB" i="1">
                          <a:latin typeface="Cambria Math" charset="0"/>
                        </a:rPr>
                        <m:t>𝑉</m:t>
                      </m:r>
                      <m:r>
                        <a:rPr lang="en-GB">
                          <a:latin typeface="Cambria Math" charset="0"/>
                        </a:rPr>
                        <m:t>= </m:t>
                      </m:r>
                      <m:f>
                        <m:fPr>
                          <m:ctrlPr>
                            <a:rPr lang="en-US" i="1">
                              <a:latin typeface="Cambria Math" panose="02040503050406030204" pitchFamily="18" charset="0"/>
                            </a:rPr>
                          </m:ctrlPr>
                        </m:fPr>
                        <m:num>
                          <m:r>
                            <a:rPr lang="en-US" b="0" i="1" smtClean="0">
                              <a:latin typeface="Cambria Math" charset="0"/>
                            </a:rPr>
                            <m:t>𝑞</m:t>
                          </m:r>
                        </m:num>
                        <m:den>
                          <m:sSub>
                            <m:sSubPr>
                              <m:ctrlPr>
                                <a:rPr lang="en-US" i="1">
                                  <a:latin typeface="Cambria Math" panose="02040503050406030204" pitchFamily="18" charset="0"/>
                                </a:rPr>
                              </m:ctrlPr>
                            </m:sSubPr>
                            <m:e>
                              <m:r>
                                <a:rPr lang="en-GB" i="1">
                                  <a:latin typeface="Cambria Math" charset="0"/>
                                </a:rPr>
                                <m:t>𝐶</m:t>
                              </m:r>
                            </m:e>
                            <m:sub>
                              <m:r>
                                <a:rPr lang="en-GB" i="1">
                                  <a:latin typeface="Cambria Math" charset="0"/>
                                </a:rPr>
                                <m:t>𝑚</m:t>
                              </m:r>
                            </m:sub>
                          </m:sSub>
                        </m:den>
                      </m:f>
                    </m:oMath>
                  </m:oMathPara>
                </a14:m>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990600" y="1676400"/>
                <a:ext cx="8001000" cy="2286000"/>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6096000" y="1752600"/>
            <a:ext cx="2486771" cy="369332"/>
          </a:xfrm>
          <a:prstGeom prst="rect">
            <a:avLst/>
          </a:prstGeom>
          <a:noFill/>
        </p:spPr>
        <p:txBody>
          <a:bodyPr wrap="none" rtlCol="0">
            <a:spAutoFit/>
          </a:bodyPr>
          <a:lstStyle/>
          <a:p>
            <a:r>
              <a:rPr lang="en-US" dirty="0"/>
              <a:t>total intracellular charge</a:t>
            </a:r>
          </a:p>
        </p:txBody>
      </p:sp>
      <p:sp>
        <p:nvSpPr>
          <p:cNvPr id="8" name="TextBox 7"/>
          <p:cNvSpPr txBox="1"/>
          <p:nvPr/>
        </p:nvSpPr>
        <p:spPr>
          <a:xfrm>
            <a:off x="6096000" y="2971800"/>
            <a:ext cx="2376356" cy="369332"/>
          </a:xfrm>
          <a:prstGeom prst="rect">
            <a:avLst/>
          </a:prstGeom>
          <a:noFill/>
        </p:spPr>
        <p:txBody>
          <a:bodyPr wrap="none" rtlCol="0">
            <a:spAutoFit/>
          </a:bodyPr>
          <a:lstStyle/>
          <a:p>
            <a:r>
              <a:rPr lang="en-US" dirty="0"/>
              <a:t>membrane capacitance</a:t>
            </a:r>
          </a:p>
        </p:txBody>
      </p:sp>
      <p:cxnSp>
        <p:nvCxnSpPr>
          <p:cNvPr id="10" name="Straight Arrow Connector 9"/>
          <p:cNvCxnSpPr/>
          <p:nvPr/>
        </p:nvCxnSpPr>
        <p:spPr>
          <a:xfrm flipH="1">
            <a:off x="5791200" y="2133600"/>
            <a:ext cx="30480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1"/>
          </p:cNvCxnSpPr>
          <p:nvPr/>
        </p:nvCxnSpPr>
        <p:spPr>
          <a:xfrm flipH="1" flipV="1">
            <a:off x="5791200" y="3048000"/>
            <a:ext cx="304800" cy="108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705600" y="5791200"/>
            <a:ext cx="2022861" cy="369332"/>
          </a:xfrm>
          <a:prstGeom prst="rect">
            <a:avLst/>
          </a:prstGeom>
          <a:noFill/>
        </p:spPr>
        <p:txBody>
          <a:bodyPr wrap="none" rtlCol="0">
            <a:spAutoFit/>
          </a:bodyPr>
          <a:lstStyle/>
          <a:p>
            <a:r>
              <a:rPr lang="en-US" dirty="0" err="1"/>
              <a:t>Impermeant</a:t>
            </a:r>
            <a:r>
              <a:rPr lang="en-US" dirty="0"/>
              <a:t> anions</a:t>
            </a:r>
          </a:p>
        </p:txBody>
      </p:sp>
      <p:cxnSp>
        <p:nvCxnSpPr>
          <p:cNvPr id="15" name="Straight Arrow Connector 14"/>
          <p:cNvCxnSpPr/>
          <p:nvPr/>
        </p:nvCxnSpPr>
        <p:spPr>
          <a:xfrm flipV="1">
            <a:off x="7924800" y="5257800"/>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ight Brace 15"/>
          <p:cNvSpPr/>
          <p:nvPr/>
        </p:nvSpPr>
        <p:spPr>
          <a:xfrm rot="16200000">
            <a:off x="5524500" y="1638300"/>
            <a:ext cx="304800" cy="5410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2743200" y="3733800"/>
            <a:ext cx="5950540" cy="646331"/>
          </a:xfrm>
          <a:prstGeom prst="rect">
            <a:avLst/>
          </a:prstGeom>
          <a:noFill/>
        </p:spPr>
        <p:txBody>
          <a:bodyPr wrap="none" rtlCol="0">
            <a:spAutoFit/>
          </a:bodyPr>
          <a:lstStyle/>
          <a:p>
            <a:r>
              <a:rPr lang="en-US" dirty="0"/>
              <a:t>Concentration of all the ions in </a:t>
            </a:r>
            <a:r>
              <a:rPr lang="en-US"/>
              <a:t>the cell (hard to keep track of)</a:t>
            </a:r>
          </a:p>
          <a:p>
            <a:endParaRPr lang="en-US" dirty="0"/>
          </a:p>
        </p:txBody>
      </p:sp>
    </p:spTree>
    <p:extLst>
      <p:ext uri="{BB962C8B-B14F-4D97-AF65-F5344CB8AC3E}">
        <p14:creationId xmlns:p14="http://schemas.microsoft.com/office/powerpoint/2010/main" val="290561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1143000"/>
          </a:xfrm>
        </p:spPr>
        <p:txBody>
          <a:bodyPr/>
          <a:lstStyle/>
          <a:p>
            <a:r>
              <a:rPr lang="en-US" dirty="0"/>
              <a:t>Lecture Outline</a:t>
            </a:r>
          </a:p>
        </p:txBody>
      </p:sp>
      <p:sp>
        <p:nvSpPr>
          <p:cNvPr id="3" name="Content Placeholder 2"/>
          <p:cNvSpPr>
            <a:spLocks noGrp="1"/>
          </p:cNvSpPr>
          <p:nvPr>
            <p:ph idx="1"/>
          </p:nvPr>
        </p:nvSpPr>
        <p:spPr>
          <a:xfrm>
            <a:off x="1600200" y="1828800"/>
            <a:ext cx="7543800" cy="4800600"/>
          </a:xfrm>
        </p:spPr>
        <p:txBody>
          <a:bodyPr>
            <a:normAutofit/>
          </a:bodyPr>
          <a:lstStyle/>
          <a:p>
            <a:pPr marL="0" indent="0">
              <a:buNone/>
            </a:pPr>
            <a:r>
              <a:rPr lang="en-US" u="sng" dirty="0"/>
              <a:t>Lecture 1:</a:t>
            </a:r>
          </a:p>
          <a:p>
            <a:pPr marL="514350" indent="-514350">
              <a:buFont typeface="+mj-lt"/>
              <a:buAutoNum type="arabicPeriod"/>
            </a:pPr>
            <a:r>
              <a:rPr lang="en-US" dirty="0">
                <a:solidFill>
                  <a:schemeClr val="bg1">
                    <a:lumMod val="75000"/>
                  </a:schemeClr>
                </a:solidFill>
              </a:rPr>
              <a:t>Transmembrane ion movement and RC circuits</a:t>
            </a:r>
          </a:p>
          <a:p>
            <a:pPr marL="514350" indent="-514350">
              <a:buFont typeface="+mj-lt"/>
              <a:buAutoNum type="arabicPeriod"/>
            </a:pPr>
            <a:r>
              <a:rPr lang="en-US" dirty="0">
                <a:solidFill>
                  <a:schemeClr val="bg1">
                    <a:lumMod val="75000"/>
                  </a:schemeClr>
                </a:solidFill>
              </a:rPr>
              <a:t>The membrane potential at rest</a:t>
            </a:r>
          </a:p>
          <a:p>
            <a:pPr marL="514350" indent="-514350">
              <a:buFont typeface="+mj-lt"/>
              <a:buAutoNum type="arabicPeriod"/>
            </a:pPr>
            <a:r>
              <a:rPr lang="en-US" dirty="0"/>
              <a:t>Action potentials</a:t>
            </a:r>
          </a:p>
        </p:txBody>
      </p:sp>
    </p:spTree>
    <p:extLst>
      <p:ext uri="{BB962C8B-B14F-4D97-AF65-F5344CB8AC3E}">
        <p14:creationId xmlns:p14="http://schemas.microsoft.com/office/powerpoint/2010/main" val="914642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598" y="921454"/>
            <a:ext cx="1561929" cy="2126546"/>
          </a:xfrm>
          <a:prstGeom prst="rect">
            <a:avLst/>
          </a:prstGeom>
        </p:spPr>
      </p:pic>
      <p:sp>
        <p:nvSpPr>
          <p:cNvPr id="2" name="Title 1"/>
          <p:cNvSpPr>
            <a:spLocks noGrp="1"/>
          </p:cNvSpPr>
          <p:nvPr>
            <p:ph type="title"/>
          </p:nvPr>
        </p:nvSpPr>
        <p:spPr>
          <a:xfrm>
            <a:off x="381000" y="-22917"/>
            <a:ext cx="8229600" cy="1143000"/>
          </a:xfrm>
        </p:spPr>
        <p:txBody>
          <a:bodyPr/>
          <a:lstStyle/>
          <a:p>
            <a:r>
              <a:rPr lang="en-US" dirty="0"/>
              <a:t>What makes a neuron compute?</a:t>
            </a:r>
          </a:p>
        </p:txBody>
      </p:sp>
      <p:pic>
        <p:nvPicPr>
          <p:cNvPr id="5" name="Content Placeholder 4"/>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7041" t="67345" r="46095"/>
          <a:stretch/>
        </p:blipFill>
        <p:spPr>
          <a:xfrm>
            <a:off x="3962400" y="1981200"/>
            <a:ext cx="3889391" cy="4191000"/>
          </a:xfrm>
        </p:spPr>
      </p:pic>
      <p:sp>
        <p:nvSpPr>
          <p:cNvPr id="6" name="TextBox 5"/>
          <p:cNvSpPr txBox="1"/>
          <p:nvPr/>
        </p:nvSpPr>
        <p:spPr>
          <a:xfrm>
            <a:off x="2895600" y="3276600"/>
            <a:ext cx="787395" cy="369332"/>
          </a:xfrm>
          <a:prstGeom prst="rect">
            <a:avLst/>
          </a:prstGeom>
          <a:noFill/>
        </p:spPr>
        <p:txBody>
          <a:bodyPr wrap="none" rtlCol="0">
            <a:spAutoFit/>
          </a:bodyPr>
          <a:lstStyle/>
          <a:p>
            <a:r>
              <a:rPr lang="en-US" dirty="0"/>
              <a:t>25 mV</a:t>
            </a:r>
          </a:p>
        </p:txBody>
      </p:sp>
      <p:sp>
        <p:nvSpPr>
          <p:cNvPr id="7" name="TextBox 6"/>
          <p:cNvSpPr txBox="1"/>
          <p:nvPr/>
        </p:nvSpPr>
        <p:spPr>
          <a:xfrm>
            <a:off x="2920655" y="5320228"/>
            <a:ext cx="726481" cy="369332"/>
          </a:xfrm>
          <a:prstGeom prst="rect">
            <a:avLst/>
          </a:prstGeom>
          <a:noFill/>
        </p:spPr>
        <p:txBody>
          <a:bodyPr wrap="none" rtlCol="0">
            <a:spAutoFit/>
          </a:bodyPr>
          <a:lstStyle/>
          <a:p>
            <a:r>
              <a:rPr lang="en-US" dirty="0"/>
              <a:t>50 </a:t>
            </a:r>
            <a:r>
              <a:rPr lang="en-US" dirty="0" err="1"/>
              <a:t>pA</a:t>
            </a:r>
            <a:endParaRPr lang="en-US" dirty="0"/>
          </a:p>
        </p:txBody>
      </p:sp>
      <p:cxnSp>
        <p:nvCxnSpPr>
          <p:cNvPr id="9" name="Straight Connector 8"/>
          <p:cNvCxnSpPr/>
          <p:nvPr/>
        </p:nvCxnSpPr>
        <p:spPr>
          <a:xfrm>
            <a:off x="3682995" y="3276600"/>
            <a:ext cx="0" cy="3693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920655" y="4876800"/>
            <a:ext cx="1239185" cy="369332"/>
          </a:xfrm>
          <a:prstGeom prst="rect">
            <a:avLst/>
          </a:prstGeom>
          <a:noFill/>
        </p:spPr>
        <p:txBody>
          <a:bodyPr wrap="none" rtlCol="0">
            <a:spAutoFit/>
          </a:bodyPr>
          <a:lstStyle/>
          <a:p>
            <a:r>
              <a:rPr lang="en-US" dirty="0"/>
              <a:t>Current inj.</a:t>
            </a:r>
          </a:p>
        </p:txBody>
      </p:sp>
      <mc:AlternateContent xmlns:mc="http://schemas.openxmlformats.org/markup-compatibility/2006" xmlns:a14="http://schemas.microsoft.com/office/drawing/2010/main">
        <mc:Choice Requires="a14">
          <p:sp>
            <p:nvSpPr>
              <p:cNvPr id="11" name="TextBox 10"/>
              <p:cNvSpPr txBox="1"/>
              <p:nvPr/>
            </p:nvSpPr>
            <p:spPr>
              <a:xfrm>
                <a:off x="4093277" y="1219200"/>
                <a:ext cx="3311419" cy="7083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𝐶</m:t>
                      </m:r>
                      <m:r>
                        <a:rPr lang="en-US" b="0" i="1" baseline="-25000" smtClean="0">
                          <a:latin typeface="Cambria Math" charset="0"/>
                        </a:rPr>
                        <m:t>𝑚</m:t>
                      </m:r>
                      <m:f>
                        <m:fPr>
                          <m:ctrlPr>
                            <a:rPr lang="bg-BG" i="1">
                              <a:latin typeface="Cambria Math" panose="02040503050406030204" pitchFamily="18" charset="0"/>
                            </a:rPr>
                          </m:ctrlPr>
                        </m:fPr>
                        <m:num>
                          <m:r>
                            <a:rPr lang="en-US" i="1">
                              <a:latin typeface="Cambria Math" charset="0"/>
                            </a:rPr>
                            <m:t>𝑑𝑉</m:t>
                          </m:r>
                        </m:num>
                        <m:den>
                          <m:r>
                            <a:rPr lang="en-US" i="1">
                              <a:latin typeface="Cambria Math" charset="0"/>
                            </a:rPr>
                            <m:t>𝑑𝑡</m:t>
                          </m:r>
                        </m:den>
                      </m:f>
                      <m:r>
                        <a:rPr lang="en-US" b="0" i="1" smtClean="0">
                          <a:latin typeface="Cambria Math" charset="0"/>
                        </a:rPr>
                        <m:t>=−</m:t>
                      </m:r>
                      <m:sSub>
                        <m:sSubPr>
                          <m:ctrlPr>
                            <a:rPr lang="en-US" i="1" smtClean="0">
                              <a:solidFill>
                                <a:prstClr val="black"/>
                              </a:solidFill>
                              <a:latin typeface="Cambria Math" panose="02040503050406030204" pitchFamily="18" charset="0"/>
                            </a:rPr>
                          </m:ctrlPr>
                        </m:sSubPr>
                        <m:e>
                          <m:nary>
                            <m:naryPr>
                              <m:chr m:val="∑"/>
                              <m:supHide m:val="on"/>
                              <m:ctrlPr>
                                <a:rPr lang="en-US" i="1" smtClean="0">
                                  <a:solidFill>
                                    <a:prstClr val="black"/>
                                  </a:solidFill>
                                  <a:latin typeface="Cambria Math" panose="02040503050406030204" pitchFamily="18" charset="0"/>
                                </a:rPr>
                              </m:ctrlPr>
                            </m:naryPr>
                            <m:sub>
                              <m:r>
                                <m:rPr>
                                  <m:brk m:alnAt="7"/>
                                </m:rPr>
                                <a:rPr lang="en-US" b="0" i="1" smtClean="0">
                                  <a:solidFill>
                                    <a:prstClr val="black"/>
                                  </a:solidFill>
                                  <a:latin typeface="Cambria Math" charset="0"/>
                                </a:rPr>
                                <m:t>𝑖</m:t>
                              </m:r>
                            </m:sub>
                            <m:sup/>
                            <m:e>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𝑔</m:t>
                                  </m:r>
                                </m:e>
                                <m:sub>
                                  <m:r>
                                    <a:rPr lang="en-US" b="0" i="1" smtClean="0">
                                      <a:solidFill>
                                        <a:prstClr val="black"/>
                                      </a:solidFill>
                                      <a:latin typeface="Cambria Math" charset="0"/>
                                    </a:rPr>
                                    <m:t>𝑖</m:t>
                                  </m:r>
                                </m:sub>
                              </m:sSub>
                              <m:d>
                                <m:dPr>
                                  <m:ctrlPr>
                                    <a:rPr lang="en-US" i="1">
                                      <a:solidFill>
                                        <a:prstClr val="black"/>
                                      </a:solidFill>
                                      <a:latin typeface="Cambria Math" panose="02040503050406030204" pitchFamily="18" charset="0"/>
                                    </a:rPr>
                                  </m:ctrlPr>
                                </m:dPr>
                                <m:e>
                                  <m:r>
                                    <a:rPr lang="en-US" i="1">
                                      <a:solidFill>
                                        <a:prstClr val="black"/>
                                      </a:solidFill>
                                      <a:latin typeface="Cambria Math"/>
                                    </a:rPr>
                                    <m:t>𝑉</m:t>
                                  </m:r>
                                  <m:r>
                                    <a:rPr lang="en-US" i="1">
                                      <a:solidFill>
                                        <a:prstClr val="black"/>
                                      </a:solidFill>
                                      <a:latin typeface="Cambria Math"/>
                                    </a:rPr>
                                    <m:t> −</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𝐸</m:t>
                                      </m:r>
                                    </m:e>
                                    <m:sub>
                                      <m:r>
                                        <a:rPr lang="en-US" b="0" i="1" smtClean="0">
                                          <a:solidFill>
                                            <a:prstClr val="black"/>
                                          </a:solidFill>
                                          <a:latin typeface="Cambria Math" charset="0"/>
                                        </a:rPr>
                                        <m:t>𝑖</m:t>
                                      </m:r>
                                    </m:sub>
                                  </m:sSub>
                                </m:e>
                              </m:d>
                              <m:r>
                                <a:rPr lang="en-US" b="0" i="1" smtClean="0">
                                  <a:solidFill>
                                    <a:prstClr val="black"/>
                                  </a:solidFill>
                                  <a:latin typeface="Cambria Math" charset="0"/>
                                </a:rPr>
                                <m:t>+</m:t>
                              </m:r>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charset="0"/>
                                    </a:rPr>
                                    <m:t>𝐼</m:t>
                                  </m:r>
                                </m:e>
                                <m:sub>
                                  <m:r>
                                    <a:rPr lang="en-US" b="0" i="1" smtClean="0">
                                      <a:solidFill>
                                        <a:prstClr val="black"/>
                                      </a:solidFill>
                                      <a:latin typeface="Cambria Math" charset="0"/>
                                    </a:rPr>
                                    <m:t>𝑒𝑥𝑡</m:t>
                                  </m:r>
                                </m:sub>
                              </m:sSub>
                            </m:e>
                          </m:nary>
                        </m:e>
                        <m:sub/>
                      </m:sSub>
                    </m:oMath>
                  </m:oMathPara>
                </a14:m>
                <a:endParaRPr lang="en-US" baseline="-25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4093277" y="1219200"/>
                <a:ext cx="3311419" cy="708335"/>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9588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potentials emerge from ion channel </a:t>
            </a:r>
            <a:r>
              <a:rPr lang="en-US" dirty="0" err="1"/>
              <a:t>nonlinearites</a:t>
            </a:r>
            <a:r>
              <a:rPr lang="en-US" dirty="0"/>
              <a:t> </a:t>
            </a: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524000"/>
            <a:ext cx="3330996" cy="2267553"/>
          </a:xfrm>
          <a:prstGeom prst="rect">
            <a:avLst/>
          </a:prstGeom>
        </p:spPr>
      </p:pic>
      <p:sp>
        <p:nvSpPr>
          <p:cNvPr id="6" name="TextBox 5"/>
          <p:cNvSpPr txBox="1"/>
          <p:nvPr/>
        </p:nvSpPr>
        <p:spPr>
          <a:xfrm>
            <a:off x="2438400" y="2484801"/>
            <a:ext cx="492443" cy="369332"/>
          </a:xfrm>
          <a:prstGeom prst="rect">
            <a:avLst/>
          </a:prstGeom>
          <a:noFill/>
        </p:spPr>
        <p:txBody>
          <a:bodyPr wrap="none" rtlCol="0">
            <a:spAutoFit/>
          </a:bodyPr>
          <a:lstStyle/>
          <a:p>
            <a:r>
              <a:rPr lang="en-US" dirty="0"/>
              <a:t>Cm</a:t>
            </a:r>
          </a:p>
        </p:txBody>
      </p:sp>
      <p:sp>
        <p:nvSpPr>
          <p:cNvPr id="7" name="TextBox 6"/>
          <p:cNvSpPr txBox="1"/>
          <p:nvPr/>
        </p:nvSpPr>
        <p:spPr>
          <a:xfrm>
            <a:off x="3581400" y="2865801"/>
            <a:ext cx="377026" cy="369332"/>
          </a:xfrm>
          <a:prstGeom prst="rect">
            <a:avLst/>
          </a:prstGeom>
          <a:noFill/>
        </p:spPr>
        <p:txBody>
          <a:bodyPr wrap="none" rtlCol="0">
            <a:spAutoFit/>
          </a:bodyPr>
          <a:lstStyle/>
          <a:p>
            <a:r>
              <a:rPr lang="en-US" dirty="0"/>
              <a:t>E</a:t>
            </a:r>
            <a:r>
              <a:rPr lang="en-US" baseline="-25000" dirty="0"/>
              <a:t>K</a:t>
            </a:r>
          </a:p>
        </p:txBody>
      </p:sp>
      <p:sp>
        <p:nvSpPr>
          <p:cNvPr id="8" name="TextBox 7"/>
          <p:cNvSpPr txBox="1"/>
          <p:nvPr/>
        </p:nvSpPr>
        <p:spPr>
          <a:xfrm>
            <a:off x="4499774" y="2877469"/>
            <a:ext cx="470000" cy="369332"/>
          </a:xfrm>
          <a:prstGeom prst="rect">
            <a:avLst/>
          </a:prstGeom>
          <a:noFill/>
        </p:spPr>
        <p:txBody>
          <a:bodyPr wrap="none" rtlCol="0">
            <a:spAutoFit/>
          </a:bodyPr>
          <a:lstStyle/>
          <a:p>
            <a:r>
              <a:rPr lang="en-US" dirty="0" err="1"/>
              <a:t>E</a:t>
            </a:r>
            <a:r>
              <a:rPr lang="en-US" baseline="-25000" dirty="0" err="1"/>
              <a:t>Na</a:t>
            </a:r>
            <a:endParaRPr lang="en-US" baseline="-25000" dirty="0"/>
          </a:p>
        </p:txBody>
      </p:sp>
      <p:sp>
        <p:nvSpPr>
          <p:cNvPr id="9" name="TextBox 8"/>
          <p:cNvSpPr txBox="1"/>
          <p:nvPr/>
        </p:nvSpPr>
        <p:spPr>
          <a:xfrm>
            <a:off x="5410200" y="2865801"/>
            <a:ext cx="360996" cy="369332"/>
          </a:xfrm>
          <a:prstGeom prst="rect">
            <a:avLst/>
          </a:prstGeom>
          <a:noFill/>
        </p:spPr>
        <p:txBody>
          <a:bodyPr wrap="none" rtlCol="0">
            <a:spAutoFit/>
          </a:bodyPr>
          <a:lstStyle/>
          <a:p>
            <a:r>
              <a:rPr lang="en-US" dirty="0"/>
              <a:t>E</a:t>
            </a:r>
            <a:r>
              <a:rPr lang="en-US" baseline="-25000" dirty="0"/>
              <a:t>L</a:t>
            </a:r>
          </a:p>
        </p:txBody>
      </p:sp>
      <p:sp>
        <p:nvSpPr>
          <p:cNvPr id="10" name="TextBox 9"/>
          <p:cNvSpPr txBox="1"/>
          <p:nvPr/>
        </p:nvSpPr>
        <p:spPr>
          <a:xfrm>
            <a:off x="3581400" y="2103801"/>
            <a:ext cx="373820" cy="369332"/>
          </a:xfrm>
          <a:prstGeom prst="rect">
            <a:avLst/>
          </a:prstGeom>
          <a:noFill/>
        </p:spPr>
        <p:txBody>
          <a:bodyPr wrap="none" rtlCol="0">
            <a:spAutoFit/>
          </a:bodyPr>
          <a:lstStyle/>
          <a:p>
            <a:r>
              <a:rPr lang="en-US" dirty="0" err="1"/>
              <a:t>g</a:t>
            </a:r>
            <a:r>
              <a:rPr lang="en-US" baseline="-25000" dirty="0" err="1"/>
              <a:t>K</a:t>
            </a:r>
            <a:endParaRPr lang="en-US" baseline="-25000" dirty="0"/>
          </a:p>
        </p:txBody>
      </p:sp>
      <p:sp>
        <p:nvSpPr>
          <p:cNvPr id="11" name="TextBox 10"/>
          <p:cNvSpPr txBox="1"/>
          <p:nvPr/>
        </p:nvSpPr>
        <p:spPr>
          <a:xfrm>
            <a:off x="4499774" y="2115469"/>
            <a:ext cx="466794" cy="369332"/>
          </a:xfrm>
          <a:prstGeom prst="rect">
            <a:avLst/>
          </a:prstGeom>
          <a:noFill/>
        </p:spPr>
        <p:txBody>
          <a:bodyPr wrap="none" rtlCol="0">
            <a:spAutoFit/>
          </a:bodyPr>
          <a:lstStyle/>
          <a:p>
            <a:r>
              <a:rPr lang="en-US" dirty="0" err="1"/>
              <a:t>g</a:t>
            </a:r>
            <a:r>
              <a:rPr lang="en-US" baseline="-25000" dirty="0" err="1"/>
              <a:t>Na</a:t>
            </a:r>
            <a:endParaRPr lang="en-US" baseline="-25000" dirty="0"/>
          </a:p>
        </p:txBody>
      </p:sp>
      <p:sp>
        <p:nvSpPr>
          <p:cNvPr id="12" name="TextBox 11"/>
          <p:cNvSpPr txBox="1"/>
          <p:nvPr/>
        </p:nvSpPr>
        <p:spPr>
          <a:xfrm>
            <a:off x="5410200" y="2103801"/>
            <a:ext cx="357790" cy="369332"/>
          </a:xfrm>
          <a:prstGeom prst="rect">
            <a:avLst/>
          </a:prstGeom>
          <a:noFill/>
        </p:spPr>
        <p:txBody>
          <a:bodyPr wrap="none" rtlCol="0">
            <a:spAutoFit/>
          </a:bodyPr>
          <a:lstStyle/>
          <a:p>
            <a:r>
              <a:rPr lang="en-US" dirty="0" err="1"/>
              <a:t>g</a:t>
            </a:r>
            <a:r>
              <a:rPr lang="en-US" baseline="-25000" dirty="0" err="1"/>
              <a:t>L</a:t>
            </a:r>
            <a:endParaRPr lang="en-US" baseline="-25000" dirty="0"/>
          </a:p>
        </p:txBody>
      </p:sp>
      <p:cxnSp>
        <p:nvCxnSpPr>
          <p:cNvPr id="14" name="Straight Arrow Connector 13"/>
          <p:cNvCxnSpPr/>
          <p:nvPr/>
        </p:nvCxnSpPr>
        <p:spPr>
          <a:xfrm flipV="1">
            <a:off x="3911045" y="2115470"/>
            <a:ext cx="508555" cy="4658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4825445" y="2125000"/>
            <a:ext cx="508555" cy="4658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394365" y="1408337"/>
            <a:ext cx="1287532" cy="369332"/>
          </a:xfrm>
          <a:prstGeom prst="rect">
            <a:avLst/>
          </a:prstGeom>
          <a:noFill/>
        </p:spPr>
        <p:txBody>
          <a:bodyPr wrap="none" rtlCol="0">
            <a:spAutoFit/>
          </a:bodyPr>
          <a:lstStyle/>
          <a:p>
            <a:r>
              <a:rPr lang="en-US" dirty="0"/>
              <a:t>Outside cell</a:t>
            </a:r>
          </a:p>
        </p:txBody>
      </p:sp>
      <p:sp>
        <p:nvSpPr>
          <p:cNvPr id="18" name="TextBox 17"/>
          <p:cNvSpPr txBox="1"/>
          <p:nvPr/>
        </p:nvSpPr>
        <p:spPr>
          <a:xfrm>
            <a:off x="2394365" y="3523677"/>
            <a:ext cx="1116011" cy="369332"/>
          </a:xfrm>
          <a:prstGeom prst="rect">
            <a:avLst/>
          </a:prstGeom>
          <a:noFill/>
        </p:spPr>
        <p:txBody>
          <a:bodyPr wrap="none" rtlCol="0">
            <a:spAutoFit/>
          </a:bodyPr>
          <a:lstStyle/>
          <a:p>
            <a:r>
              <a:rPr lang="en-US" dirty="0"/>
              <a:t>Inside cell</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7341" y="4195041"/>
            <a:ext cx="5929459" cy="2623956"/>
          </a:xfrm>
          <a:prstGeom prst="rect">
            <a:avLst/>
          </a:prstGeom>
        </p:spPr>
      </p:pic>
    </p:spTree>
    <p:extLst>
      <p:ext uri="{BB962C8B-B14F-4D97-AF65-F5344CB8AC3E}">
        <p14:creationId xmlns:p14="http://schemas.microsoft.com/office/powerpoint/2010/main" val="1665740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8229600" cy="1143000"/>
          </a:xfrm>
        </p:spPr>
        <p:txBody>
          <a:bodyPr>
            <a:normAutofit fontScale="90000"/>
          </a:bodyPr>
          <a:lstStyle/>
          <a:p>
            <a:r>
              <a:rPr lang="en-US" dirty="0"/>
              <a:t>This is what an action potential or ‘spike’ looks like</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014" y="2057400"/>
            <a:ext cx="9229114" cy="4495800"/>
          </a:xfrm>
        </p:spPr>
      </p:pic>
    </p:spTree>
    <p:extLst>
      <p:ext uri="{BB962C8B-B14F-4D97-AF65-F5344CB8AC3E}">
        <p14:creationId xmlns:p14="http://schemas.microsoft.com/office/powerpoint/2010/main" val="1500887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0"/>
            <a:ext cx="10816952" cy="7010400"/>
          </a:xfrm>
        </p:spPr>
      </p:pic>
    </p:spTree>
    <p:extLst>
      <p:ext uri="{BB962C8B-B14F-4D97-AF65-F5344CB8AC3E}">
        <p14:creationId xmlns:p14="http://schemas.microsoft.com/office/powerpoint/2010/main" val="1068437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754981"/>
            <a:ext cx="5839468" cy="4525963"/>
          </a:xfrm>
        </p:spPr>
      </p:pic>
      <p:pic>
        <p:nvPicPr>
          <p:cNvPr id="5" name="Picture 4"/>
          <p:cNvPicPr/>
          <p:nvPr/>
        </p:nvPicPr>
        <p:blipFill>
          <a:blip r:embed="rId3"/>
          <a:stretch>
            <a:fillRect/>
          </a:stretch>
        </p:blipFill>
        <p:spPr>
          <a:xfrm>
            <a:off x="22412" y="119856"/>
            <a:ext cx="4787900" cy="3743325"/>
          </a:xfrm>
          <a:prstGeom prst="rect">
            <a:avLst/>
          </a:prstGeom>
        </p:spPr>
      </p:pic>
    </p:spTree>
    <p:extLst>
      <p:ext uri="{BB962C8B-B14F-4D97-AF65-F5344CB8AC3E}">
        <p14:creationId xmlns:p14="http://schemas.microsoft.com/office/powerpoint/2010/main" val="29478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fontScale="90000"/>
          </a:bodyPr>
          <a:lstStyle/>
          <a:p>
            <a:r>
              <a:rPr lang="en-US" dirty="0"/>
              <a:t>Injecting current into a neuron can cause it to spike</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4764" y="2418428"/>
            <a:ext cx="8679608" cy="3753772"/>
          </a:xfrm>
        </p:spPr>
      </p:pic>
    </p:spTree>
    <p:extLst>
      <p:ext uri="{BB962C8B-B14F-4D97-AF65-F5344CB8AC3E}">
        <p14:creationId xmlns:p14="http://schemas.microsoft.com/office/powerpoint/2010/main" val="2120222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3459" y="304800"/>
            <a:ext cx="8449541" cy="6248400"/>
          </a:xfrm>
        </p:spPr>
      </p:pic>
    </p:spTree>
    <p:extLst>
      <p:ext uri="{BB962C8B-B14F-4D97-AF65-F5344CB8AC3E}">
        <p14:creationId xmlns:p14="http://schemas.microsoft.com/office/powerpoint/2010/main" val="1387402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normAutofit/>
          </a:bodyPr>
          <a:lstStyle/>
          <a:p>
            <a:r>
              <a:rPr lang="en-US" sz="3600" dirty="0"/>
              <a:t>Mechanisms of action potential generation</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0" y="1219200"/>
            <a:ext cx="8437575" cy="5442493"/>
          </a:xfrm>
        </p:spPr>
      </p:pic>
    </p:spTree>
    <p:extLst>
      <p:ext uri="{BB962C8B-B14F-4D97-AF65-F5344CB8AC3E}">
        <p14:creationId xmlns:p14="http://schemas.microsoft.com/office/powerpoint/2010/main" val="703017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Marr’s levels of analysis</a:t>
            </a:r>
          </a:p>
        </p:txBody>
      </p:sp>
      <p:sp>
        <p:nvSpPr>
          <p:cNvPr id="3" name="Content Placeholder 2"/>
          <p:cNvSpPr>
            <a:spLocks noGrp="1"/>
          </p:cNvSpPr>
          <p:nvPr>
            <p:ph idx="1"/>
          </p:nvPr>
        </p:nvSpPr>
        <p:spPr>
          <a:xfrm>
            <a:off x="2514600" y="2209800"/>
            <a:ext cx="5943600" cy="3352800"/>
          </a:xfrm>
        </p:spPr>
        <p:txBody>
          <a:bodyPr>
            <a:normAutofit fontScale="70000" lnSpcReduction="20000"/>
          </a:bodyPr>
          <a:lstStyle/>
          <a:p>
            <a:r>
              <a:rPr lang="en-US" dirty="0"/>
              <a:t>Computational level</a:t>
            </a:r>
          </a:p>
          <a:p>
            <a:pPr lvl="1"/>
            <a:r>
              <a:rPr lang="en-US" dirty="0"/>
              <a:t>What do brains do and why? What problems do they solve?</a:t>
            </a:r>
          </a:p>
          <a:p>
            <a:endParaRPr lang="en-US" dirty="0"/>
          </a:p>
          <a:p>
            <a:r>
              <a:rPr lang="en-US" dirty="0"/>
              <a:t>Algorithmic level</a:t>
            </a:r>
          </a:p>
          <a:p>
            <a:pPr lvl="1"/>
            <a:r>
              <a:rPr lang="en-US" dirty="0"/>
              <a:t>How are these problems solved? What algorithms are used?</a:t>
            </a:r>
          </a:p>
          <a:p>
            <a:endParaRPr lang="en-US" dirty="0"/>
          </a:p>
          <a:p>
            <a:r>
              <a:rPr lang="en-US" dirty="0" err="1"/>
              <a:t>Implementational</a:t>
            </a:r>
            <a:r>
              <a:rPr lang="en-US" dirty="0"/>
              <a:t> level</a:t>
            </a:r>
          </a:p>
          <a:p>
            <a:pPr lvl="1"/>
            <a:r>
              <a:rPr lang="en-US" dirty="0"/>
              <a:t>How are these algorithms physically implemented.</a:t>
            </a:r>
          </a:p>
          <a:p>
            <a:pPr lvl="1"/>
            <a:endParaRPr lang="en-US" b="1" dirty="0"/>
          </a:p>
        </p:txBody>
      </p:sp>
    </p:spTree>
    <p:extLst>
      <p:ext uri="{BB962C8B-B14F-4D97-AF65-F5344CB8AC3E}">
        <p14:creationId xmlns:p14="http://schemas.microsoft.com/office/powerpoint/2010/main" val="15167525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normAutofit/>
          </a:bodyPr>
          <a:lstStyle/>
          <a:p>
            <a:r>
              <a:rPr lang="en-US" sz="3600" dirty="0"/>
              <a:t>Mechanisms of action potential generation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286414"/>
            <a:ext cx="8437575" cy="5308064"/>
          </a:xfrm>
        </p:spPr>
      </p:pic>
    </p:spTree>
    <p:extLst>
      <p:ext uri="{BB962C8B-B14F-4D97-AF65-F5344CB8AC3E}">
        <p14:creationId xmlns:p14="http://schemas.microsoft.com/office/powerpoint/2010/main" val="1540293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5867400" cy="3505200"/>
          </a:xfrm>
        </p:spPr>
        <p:txBody>
          <a:bodyPr/>
          <a:lstStyle/>
          <a:p>
            <a:r>
              <a:rPr lang="en-US" dirty="0"/>
              <a:t>Molecular basis of action potentials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67400" y="-13857"/>
            <a:ext cx="3124200" cy="7100457"/>
          </a:xfrm>
        </p:spPr>
      </p:pic>
    </p:spTree>
    <p:extLst>
      <p:ext uri="{BB962C8B-B14F-4D97-AF65-F5344CB8AC3E}">
        <p14:creationId xmlns:p14="http://schemas.microsoft.com/office/powerpoint/2010/main" val="10539782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43961"/>
            <a:ext cx="2444908" cy="305017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8800" y="143960"/>
            <a:ext cx="2286000" cy="3050177"/>
          </a:xfrm>
          <a:prstGeom prst="rect">
            <a:avLst/>
          </a:prstGeom>
        </p:spPr>
      </p:pic>
      <p:sp>
        <p:nvSpPr>
          <p:cNvPr id="6" name="TextBox 5"/>
          <p:cNvSpPr txBox="1"/>
          <p:nvPr/>
        </p:nvSpPr>
        <p:spPr>
          <a:xfrm>
            <a:off x="1373765" y="3194138"/>
            <a:ext cx="1431802" cy="369332"/>
          </a:xfrm>
          <a:prstGeom prst="rect">
            <a:avLst/>
          </a:prstGeom>
          <a:noFill/>
        </p:spPr>
        <p:txBody>
          <a:bodyPr wrap="none" rtlCol="0">
            <a:spAutoFit/>
          </a:bodyPr>
          <a:lstStyle/>
          <a:p>
            <a:r>
              <a:rPr lang="en-US" dirty="0"/>
              <a:t>Alan Hodgkin</a:t>
            </a:r>
          </a:p>
        </p:txBody>
      </p:sp>
      <p:sp>
        <p:nvSpPr>
          <p:cNvPr id="7" name="TextBox 6"/>
          <p:cNvSpPr txBox="1"/>
          <p:nvPr/>
        </p:nvSpPr>
        <p:spPr>
          <a:xfrm>
            <a:off x="3776137" y="3176206"/>
            <a:ext cx="1607620" cy="369332"/>
          </a:xfrm>
          <a:prstGeom prst="rect">
            <a:avLst/>
          </a:prstGeom>
          <a:noFill/>
        </p:spPr>
        <p:txBody>
          <a:bodyPr wrap="none" rtlCol="0">
            <a:spAutoFit/>
          </a:bodyPr>
          <a:lstStyle/>
          <a:p>
            <a:r>
              <a:rPr lang="en-US" dirty="0"/>
              <a:t>Andrew Huxley</a:t>
            </a:r>
          </a:p>
        </p:txBody>
      </p:sp>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4989"/>
          <a:stretch/>
        </p:blipFill>
        <p:spPr>
          <a:xfrm>
            <a:off x="5872857" y="143960"/>
            <a:ext cx="2286000" cy="3050175"/>
          </a:xfrm>
          <a:prstGeom prst="rect">
            <a:avLst/>
          </a:prstGeom>
        </p:spPr>
      </p:pic>
      <p:sp>
        <p:nvSpPr>
          <p:cNvPr id="11" name="TextBox 10"/>
          <p:cNvSpPr txBox="1"/>
          <p:nvPr/>
        </p:nvSpPr>
        <p:spPr>
          <a:xfrm>
            <a:off x="6662940" y="3212068"/>
            <a:ext cx="705834" cy="369332"/>
          </a:xfrm>
          <a:prstGeom prst="rect">
            <a:avLst/>
          </a:prstGeom>
          <a:noFill/>
        </p:spPr>
        <p:txBody>
          <a:bodyPr wrap="none" rtlCol="0">
            <a:spAutoFit/>
          </a:bodyPr>
          <a:lstStyle/>
          <a:p>
            <a:r>
              <a:rPr lang="en-US" dirty="0"/>
              <a:t>Poser</a:t>
            </a:r>
          </a:p>
        </p:txBody>
      </p:sp>
      <p:sp>
        <p:nvSpPr>
          <p:cNvPr id="13" name="TextBox 12"/>
          <p:cNvSpPr txBox="1"/>
          <p:nvPr/>
        </p:nvSpPr>
        <p:spPr>
          <a:xfrm>
            <a:off x="1967706" y="4800600"/>
            <a:ext cx="184731" cy="369332"/>
          </a:xfrm>
          <a:prstGeom prst="rect">
            <a:avLst/>
          </a:prstGeom>
          <a:noFill/>
        </p:spPr>
        <p:txBody>
          <a:bodyPr wrap="none" rtlCol="0">
            <a:spAutoFit/>
          </a:bodyPr>
          <a:lstStyle/>
          <a:p>
            <a:endParaRPr lang="en-US" dirty="0"/>
          </a:p>
        </p:txBody>
      </p:sp>
      <p:sp>
        <p:nvSpPr>
          <p:cNvPr id="16" name="TextBox 15"/>
          <p:cNvSpPr txBox="1"/>
          <p:nvPr/>
        </p:nvSpPr>
        <p:spPr>
          <a:xfrm>
            <a:off x="15501" y="4009072"/>
            <a:ext cx="4359059" cy="1477328"/>
          </a:xfrm>
          <a:prstGeom prst="rect">
            <a:avLst/>
          </a:prstGeom>
          <a:noFill/>
        </p:spPr>
        <p:txBody>
          <a:bodyPr wrap="square" rtlCol="0">
            <a:spAutoFit/>
          </a:bodyPr>
          <a:lstStyle/>
          <a:p>
            <a:r>
              <a:rPr lang="en-US"/>
              <a:t>Nobel Prize 1963 </a:t>
            </a:r>
            <a:r>
              <a:rPr lang="en-US" b="1" i="1"/>
              <a:t>"for </a:t>
            </a:r>
            <a:r>
              <a:rPr lang="en-US" b="1" i="1" dirty="0"/>
              <a:t>their discoveries concerning the ionic mechanisms involved in excitation and inhibition in the peripheral and central portions of the nerve cell membrane"</a:t>
            </a:r>
            <a:r>
              <a:rPr lang="en-US" b="1" dirty="0"/>
              <a:t>.</a:t>
            </a:r>
            <a:endParaRPr lang="en-US" dirty="0"/>
          </a:p>
        </p:txBody>
      </p:sp>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l="55457" t="3088" b="3039"/>
          <a:stretch/>
        </p:blipFill>
        <p:spPr>
          <a:xfrm rot="5400000">
            <a:off x="5639138" y="3352462"/>
            <a:ext cx="2408231" cy="4694908"/>
          </a:xfrm>
          <a:prstGeom prst="rect">
            <a:avLst/>
          </a:prstGeom>
        </p:spPr>
      </p:pic>
    </p:spTree>
    <p:extLst>
      <p:ext uri="{BB962C8B-B14F-4D97-AF65-F5344CB8AC3E}">
        <p14:creationId xmlns:p14="http://schemas.microsoft.com/office/powerpoint/2010/main" val="55493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2"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P spid="11" grpId="2"/>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a:t>Voltage gated K</a:t>
            </a:r>
            <a:r>
              <a:rPr lang="en-US" baseline="30000" dirty="0"/>
              <a:t>+</a:t>
            </a:r>
            <a:r>
              <a:rPr lang="en-US" dirty="0"/>
              <a:t> channels</a:t>
            </a:r>
          </a:p>
        </p:txBody>
      </p:sp>
      <mc:AlternateContent xmlns:mc="http://schemas.openxmlformats.org/markup-compatibility/2006" xmlns:a14="http://schemas.microsoft.com/office/drawing/2010/main">
        <mc:Choice Requires="a14">
          <p:sp>
            <p:nvSpPr>
              <p:cNvPr id="5" name="TextBox 4"/>
              <p:cNvSpPr txBox="1"/>
              <p:nvPr/>
            </p:nvSpPr>
            <p:spPr>
              <a:xfrm>
                <a:off x="1752600" y="3161365"/>
                <a:ext cx="672685"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𝑃</m:t>
                          </m:r>
                        </m:e>
                        <m:sub>
                          <m:r>
                            <a:rPr lang="en-US" b="0" i="1" smtClean="0">
                              <a:latin typeface="Cambria Math" charset="0"/>
                            </a:rPr>
                            <m:t>𝐾</m:t>
                          </m:r>
                        </m:sub>
                      </m:sSub>
                      <m:r>
                        <a:rPr lang="en-US" b="0" i="1" smtClean="0">
                          <a:latin typeface="Cambria Math" charset="0"/>
                          <a:ea typeface="Cambria Math" charset="0"/>
                          <a:cs typeface="Cambria Math" charset="0"/>
                        </a:rPr>
                        <m:t>~</m:t>
                      </m:r>
                      <m:r>
                        <a:rPr lang="en-US" b="0" i="1" smtClean="0">
                          <a:latin typeface="Cambria Math" charset="0"/>
                        </a:rPr>
                        <m:t>𝑛</m:t>
                      </m:r>
                      <m:r>
                        <a:rPr lang="en-US" b="0" i="1" baseline="30000" smtClean="0">
                          <a:latin typeface="Cambria Math" charset="0"/>
                        </a:rPr>
                        <m:t>4</m:t>
                      </m:r>
                    </m:oMath>
                  </m:oMathPara>
                </a14:m>
                <a:endParaRPr lang="en-US" baseline="30000" dirty="0"/>
              </a:p>
            </p:txBody>
          </p:sp>
        </mc:Choice>
        <mc:Fallback xmlns="">
          <p:sp>
            <p:nvSpPr>
              <p:cNvPr id="5" name="TextBox 4"/>
              <p:cNvSpPr txBox="1">
                <a:spLocks noRot="1" noChangeAspect="1" noMove="1" noResize="1" noEditPoints="1" noAdjustHandles="1" noChangeArrowheads="1" noChangeShapeType="1" noTextEdit="1"/>
              </p:cNvSpPr>
              <p:nvPr/>
            </p:nvSpPr>
            <p:spPr>
              <a:xfrm>
                <a:off x="1752600" y="3161365"/>
                <a:ext cx="672685" cy="270652"/>
              </a:xfrm>
              <a:prstGeom prst="rect">
                <a:avLst/>
              </a:prstGeom>
              <a:blipFill rotWithShape="0">
                <a:blip r:embed="rId2"/>
                <a:stretch>
                  <a:fillRect l="-9091" r="-5455" b="-20455"/>
                </a:stretch>
              </a:blipFill>
            </p:spPr>
            <p:txBody>
              <a:bodyPr/>
              <a:lstStyle/>
              <a:p>
                <a:r>
                  <a:rPr lang="en-US">
                    <a:noFill/>
                  </a:rPr>
                  <a:t> </a:t>
                </a:r>
              </a:p>
            </p:txBody>
          </p:sp>
        </mc:Fallback>
      </mc:AlternateContent>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1444" y="910163"/>
            <a:ext cx="4553377" cy="2015000"/>
          </a:xfrm>
          <a:prstGeom prst="rect">
            <a:avLst/>
          </a:prstGeom>
        </p:spPr>
      </p:pic>
      <p:sp>
        <p:nvSpPr>
          <p:cNvPr id="7" name="TextBox 6"/>
          <p:cNvSpPr txBox="1"/>
          <p:nvPr/>
        </p:nvSpPr>
        <p:spPr>
          <a:xfrm>
            <a:off x="1329199" y="1796691"/>
            <a:ext cx="2812245" cy="646331"/>
          </a:xfrm>
          <a:prstGeom prst="rect">
            <a:avLst/>
          </a:prstGeom>
          <a:noFill/>
        </p:spPr>
        <p:txBody>
          <a:bodyPr wrap="none" rtlCol="0">
            <a:spAutoFit/>
          </a:bodyPr>
          <a:lstStyle/>
          <a:p>
            <a:r>
              <a:rPr lang="en-US" dirty="0"/>
              <a:t>K+ channel: ‘voltage sensor’</a:t>
            </a:r>
          </a:p>
          <a:p>
            <a:r>
              <a:rPr lang="en-US" dirty="0"/>
              <a:t>		gate</a:t>
            </a:r>
          </a:p>
        </p:txBody>
      </p:sp>
      <p:sp>
        <p:nvSpPr>
          <p:cNvPr id="8" name="Right Triangle 7"/>
          <p:cNvSpPr/>
          <p:nvPr/>
        </p:nvSpPr>
        <p:spPr>
          <a:xfrm>
            <a:off x="3505200" y="3296691"/>
            <a:ext cx="457200" cy="4572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5400000">
            <a:off x="3505200" y="3753891"/>
            <a:ext cx="457200" cy="4572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3048000" y="3753891"/>
            <a:ext cx="457200" cy="4572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5400000">
            <a:off x="3047998" y="3296691"/>
            <a:ext cx="457200" cy="4572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3047998" y="3303772"/>
            <a:ext cx="457200" cy="4572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3505200" y="3289610"/>
            <a:ext cx="457200" cy="4572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p:cNvSpPr/>
          <p:nvPr/>
        </p:nvSpPr>
        <p:spPr>
          <a:xfrm rot="16200000">
            <a:off x="3505196" y="3759126"/>
            <a:ext cx="457200" cy="4572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a:off x="3047996" y="3732334"/>
            <a:ext cx="457200" cy="471676"/>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p:cNvSpPr txBox="1"/>
              <p:nvPr/>
            </p:nvSpPr>
            <p:spPr>
              <a:xfrm>
                <a:off x="4613311" y="3013341"/>
                <a:ext cx="4321824" cy="646331"/>
              </a:xfrm>
              <a:prstGeom prst="rect">
                <a:avLst/>
              </a:prstGeom>
              <a:noFill/>
            </p:spPr>
            <p:txBody>
              <a:bodyPr wrap="none" rtlCol="0">
                <a:spAutoFit/>
              </a:bodyPr>
              <a:lstStyle/>
              <a:p>
                <a14:m>
                  <m:oMath xmlns:m="http://schemas.openxmlformats.org/officeDocument/2006/math">
                    <m:r>
                      <a:rPr lang="en-US" b="0" i="1" smtClean="0">
                        <a:latin typeface="Cambria Math" charset="0"/>
                      </a:rPr>
                      <m:t>𝑛</m:t>
                    </m:r>
                  </m:oMath>
                </a14:m>
                <a:r>
                  <a:rPr lang="en-US" dirty="0"/>
                  <a:t> is the probability a single ‘subunit’ Is open</a:t>
                </a:r>
              </a:p>
              <a:p>
                <a14:m>
                  <m:oMath xmlns:m="http://schemas.openxmlformats.org/officeDocument/2006/math">
                    <m:r>
                      <a:rPr lang="en-US" b="0" i="1" smtClean="0">
                        <a:latin typeface="Cambria Math" charset="0"/>
                      </a:rPr>
                      <m:t>1−</m:t>
                    </m:r>
                    <m:r>
                      <a:rPr lang="en-US" b="0" i="1" smtClean="0">
                        <a:latin typeface="Cambria Math" charset="0"/>
                      </a:rPr>
                      <m:t>𝑛</m:t>
                    </m:r>
                  </m:oMath>
                </a14:m>
                <a:r>
                  <a:rPr lang="en-US" dirty="0"/>
                  <a:t> is the probability a subunit is closed</a:t>
                </a:r>
              </a:p>
            </p:txBody>
          </p:sp>
        </mc:Choice>
        <mc:Fallback xmlns="">
          <p:sp>
            <p:nvSpPr>
              <p:cNvPr id="18" name="TextBox 17"/>
              <p:cNvSpPr txBox="1">
                <a:spLocks noRot="1" noChangeAspect="1" noMove="1" noResize="1" noEditPoints="1" noAdjustHandles="1" noChangeArrowheads="1" noChangeShapeType="1" noTextEdit="1"/>
              </p:cNvSpPr>
              <p:nvPr/>
            </p:nvSpPr>
            <p:spPr>
              <a:xfrm>
                <a:off x="4613311" y="3013341"/>
                <a:ext cx="4321824" cy="646331"/>
              </a:xfrm>
              <a:prstGeom prst="rect">
                <a:avLst/>
              </a:prstGeom>
              <a:blipFill rotWithShape="0">
                <a:blip r:embed="rId4"/>
                <a:stretch>
                  <a:fillRect t="-4717" r="-282"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648200" y="4021526"/>
                <a:ext cx="4330160" cy="1477328"/>
              </a:xfrm>
              <a:prstGeom prst="rect">
                <a:avLst/>
              </a:prstGeom>
              <a:noFill/>
            </p:spPr>
            <p:txBody>
              <a:bodyPr wrap="none" rtlCol="0">
                <a:spAutoFit/>
              </a:bodyPr>
              <a:lstStyle/>
              <a:p>
                <a:r>
                  <a:rPr lang="en-US" dirty="0"/>
                  <a:t>Transitions between states occur at voltage</a:t>
                </a:r>
              </a:p>
              <a:p>
                <a:r>
                  <a:rPr lang="en-US" dirty="0"/>
                  <a:t>dependent rates:</a:t>
                </a:r>
              </a:p>
              <a:p>
                <a:endParaRPr lang="en-US" dirty="0"/>
              </a:p>
              <a:p>
                <a14:m>
                  <m:oMath xmlns:m="http://schemas.openxmlformats.org/officeDocument/2006/math">
                    <m:r>
                      <a:rPr lang="en-US" i="1" smtClean="0">
                        <a:latin typeface="Cambria Math" charset="0"/>
                        <a:ea typeface="Cambria Math" charset="0"/>
                        <a:cs typeface="Cambria Math" charset="0"/>
                      </a:rPr>
                      <m:t>∝</m:t>
                    </m:r>
                    <m:r>
                      <a:rPr lang="en-US" b="0" i="1" baseline="-25000" smtClean="0">
                        <a:latin typeface="Cambria Math" charset="0"/>
                        <a:ea typeface="Cambria Math" charset="0"/>
                        <a:cs typeface="Cambria Math" charset="0"/>
                      </a:rPr>
                      <m:t>𝑛</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𝑉</m:t>
                    </m:r>
                    <m:r>
                      <a:rPr lang="en-US" b="0" i="1" smtClean="0">
                        <a:latin typeface="Cambria Math" charset="0"/>
                        <a:ea typeface="Cambria Math" charset="0"/>
                        <a:cs typeface="Cambria Math" charset="0"/>
                      </a:rPr>
                      <m:t>)</m:t>
                    </m:r>
                  </m:oMath>
                </a14:m>
                <a:r>
                  <a:rPr lang="en-US" dirty="0"/>
                  <a:t> 	Rate of going from Closed -&gt; Open</a:t>
                </a:r>
              </a:p>
              <a:p>
                <a14:m>
                  <m:oMath xmlns:m="http://schemas.openxmlformats.org/officeDocument/2006/math">
                    <m:r>
                      <a:rPr lang="en-US" i="1" smtClean="0">
                        <a:latin typeface="Cambria Math" charset="0"/>
                        <a:ea typeface="Cambria Math" charset="0"/>
                        <a:cs typeface="Cambria Math" charset="0"/>
                      </a:rPr>
                      <m:t>𝛽</m:t>
                    </m:r>
                    <m:r>
                      <a:rPr lang="en-US" i="1" baseline="-25000">
                        <a:latin typeface="Cambria Math" charset="0"/>
                        <a:ea typeface="Cambria Math" charset="0"/>
                        <a:cs typeface="Cambria Math" charset="0"/>
                      </a:rPr>
                      <m:t>𝑛</m:t>
                    </m:r>
                    <m:r>
                      <a:rPr lang="en-US" i="1">
                        <a:latin typeface="Cambria Math" charset="0"/>
                        <a:ea typeface="Cambria Math" charset="0"/>
                        <a:cs typeface="Cambria Math" charset="0"/>
                      </a:rPr>
                      <m:t>(</m:t>
                    </m:r>
                    <m:r>
                      <a:rPr lang="en-US" i="1">
                        <a:latin typeface="Cambria Math" charset="0"/>
                        <a:ea typeface="Cambria Math" charset="0"/>
                        <a:cs typeface="Cambria Math" charset="0"/>
                      </a:rPr>
                      <m:t>𝑉</m:t>
                    </m:r>
                    <m:r>
                      <a:rPr lang="en-US" i="1">
                        <a:latin typeface="Cambria Math" charset="0"/>
                        <a:ea typeface="Cambria Math" charset="0"/>
                        <a:cs typeface="Cambria Math" charset="0"/>
                      </a:rPr>
                      <m:t>)</m:t>
                    </m:r>
                  </m:oMath>
                </a14:m>
                <a:r>
                  <a:rPr lang="en-US" dirty="0"/>
                  <a:t>	Rate of going from Open -&gt; Closed</a:t>
                </a:r>
              </a:p>
            </p:txBody>
          </p:sp>
        </mc:Choice>
        <mc:Fallback xmlns="">
          <p:sp>
            <p:nvSpPr>
              <p:cNvPr id="3" name="TextBox 2"/>
              <p:cNvSpPr txBox="1">
                <a:spLocks noRot="1" noChangeAspect="1" noMove="1" noResize="1" noEditPoints="1" noAdjustHandles="1" noChangeArrowheads="1" noChangeShapeType="1" noTextEdit="1"/>
              </p:cNvSpPr>
              <p:nvPr/>
            </p:nvSpPr>
            <p:spPr>
              <a:xfrm>
                <a:off x="4648200" y="4021526"/>
                <a:ext cx="4330160" cy="1477328"/>
              </a:xfrm>
              <a:prstGeom prst="rect">
                <a:avLst/>
              </a:prstGeom>
              <a:blipFill rotWithShape="0">
                <a:blip r:embed="rId5"/>
                <a:stretch>
                  <a:fillRect l="-1268" t="-2479" r="-423" b="-57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935267" y="5754035"/>
                <a:ext cx="3116366"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bg-BG" i="1" smtClean="0">
                              <a:latin typeface="Cambria Math" panose="02040503050406030204" pitchFamily="18" charset="0"/>
                            </a:rPr>
                          </m:ctrlPr>
                        </m:fPr>
                        <m:num>
                          <m:r>
                            <a:rPr lang="en-US" i="1">
                              <a:latin typeface="Cambria Math" charset="0"/>
                            </a:rPr>
                            <m:t>𝑑</m:t>
                          </m:r>
                          <m:r>
                            <a:rPr lang="en-US" b="0" i="1" smtClean="0">
                              <a:latin typeface="Cambria Math" charset="0"/>
                            </a:rPr>
                            <m:t>𝑛</m:t>
                          </m:r>
                        </m:num>
                        <m:den>
                          <m:r>
                            <a:rPr lang="en-US" i="1">
                              <a:latin typeface="Cambria Math" charset="0"/>
                            </a:rPr>
                            <m:t>𝑑𝑡</m:t>
                          </m:r>
                        </m:den>
                      </m:f>
                      <m:r>
                        <a:rPr lang="en-US" b="0" i="1" smtClean="0">
                          <a:latin typeface="Cambria Math" charset="0"/>
                        </a:rPr>
                        <m:t>=</m:t>
                      </m:r>
                      <m:r>
                        <a:rPr lang="en-US" i="1">
                          <a:latin typeface="Cambria Math" charset="0"/>
                          <a:ea typeface="Cambria Math" charset="0"/>
                          <a:cs typeface="Cambria Math" charset="0"/>
                        </a:rPr>
                        <m:t>∝</m:t>
                      </m:r>
                      <m:r>
                        <a:rPr lang="en-US" i="1" baseline="-25000">
                          <a:latin typeface="Cambria Math" charset="0"/>
                          <a:ea typeface="Cambria Math" charset="0"/>
                          <a:cs typeface="Cambria Math" charset="0"/>
                        </a:rPr>
                        <m:t>𝑛</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𝑉</m:t>
                          </m:r>
                        </m:e>
                      </m:d>
                      <m:d>
                        <m:dPr>
                          <m:ctrlPr>
                            <a:rPr lang="en-US" i="1">
                              <a:solidFill>
                                <a:prstClr val="black"/>
                              </a:solidFill>
                              <a:latin typeface="Cambria Math" panose="02040503050406030204" pitchFamily="18" charset="0"/>
                            </a:rPr>
                          </m:ctrlPr>
                        </m:dPr>
                        <m:e>
                          <m:r>
                            <a:rPr lang="en-US" b="0" i="1" smtClean="0">
                              <a:solidFill>
                                <a:prstClr val="black"/>
                              </a:solidFill>
                              <a:latin typeface="Cambria Math" charset="0"/>
                            </a:rPr>
                            <m:t>1−</m:t>
                          </m:r>
                          <m:r>
                            <a:rPr lang="en-US" b="0" i="1" smtClean="0">
                              <a:solidFill>
                                <a:prstClr val="black"/>
                              </a:solidFill>
                              <a:latin typeface="Cambria Math" charset="0"/>
                            </a:rPr>
                            <m:t>𝑛</m:t>
                          </m:r>
                        </m:e>
                      </m:d>
                      <m:r>
                        <a:rPr lang="en-US" b="0" i="1" smtClean="0">
                          <a:solidFill>
                            <a:prstClr val="black"/>
                          </a:solidFill>
                          <a:latin typeface="Cambria Math" charset="0"/>
                        </a:rPr>
                        <m:t>−</m:t>
                      </m:r>
                      <m:r>
                        <a:rPr lang="en-US" i="1">
                          <a:latin typeface="Cambria Math" charset="0"/>
                          <a:ea typeface="Cambria Math" charset="0"/>
                          <a:cs typeface="Cambria Math" charset="0"/>
                        </a:rPr>
                        <m:t>𝛽</m:t>
                      </m:r>
                      <m:r>
                        <a:rPr lang="en-US" i="1" baseline="-25000">
                          <a:latin typeface="Cambria Math" charset="0"/>
                          <a:ea typeface="Cambria Math" charset="0"/>
                          <a:cs typeface="Cambria Math" charset="0"/>
                        </a:rPr>
                        <m:t>𝑛</m:t>
                      </m:r>
                      <m:r>
                        <a:rPr lang="en-US" i="1">
                          <a:latin typeface="Cambria Math" charset="0"/>
                          <a:ea typeface="Cambria Math" charset="0"/>
                          <a:cs typeface="Cambria Math" charset="0"/>
                        </a:rPr>
                        <m:t>(</m:t>
                      </m:r>
                      <m:r>
                        <a:rPr lang="en-US" i="1">
                          <a:latin typeface="Cambria Math" charset="0"/>
                          <a:ea typeface="Cambria Math" charset="0"/>
                          <a:cs typeface="Cambria Math" charset="0"/>
                        </a:rPr>
                        <m:t>𝑉</m:t>
                      </m:r>
                      <m:r>
                        <a:rPr lang="en-US" i="1">
                          <a:latin typeface="Cambria Math" charset="0"/>
                          <a:ea typeface="Cambria Math" charset="0"/>
                          <a:cs typeface="Cambria Math" charset="0"/>
                        </a:rPr>
                        <m:t>)</m:t>
                      </m:r>
                      <m:d>
                        <m:dPr>
                          <m:ctrlPr>
                            <a:rPr lang="en-US" i="1">
                              <a:solidFill>
                                <a:prstClr val="black"/>
                              </a:solidFill>
                              <a:latin typeface="Cambria Math" panose="02040503050406030204" pitchFamily="18" charset="0"/>
                            </a:rPr>
                          </m:ctrlPr>
                        </m:dPr>
                        <m:e>
                          <m:r>
                            <a:rPr lang="en-US" i="1" smtClean="0">
                              <a:solidFill>
                                <a:prstClr val="black"/>
                              </a:solidFill>
                              <a:latin typeface="Cambria Math" charset="0"/>
                            </a:rPr>
                            <m:t>𝑛</m:t>
                          </m:r>
                        </m:e>
                      </m:d>
                    </m:oMath>
                  </m:oMathPara>
                </a14:m>
                <a:endParaRPr lang="en-US" baseline="-25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4935267" y="5754035"/>
                <a:ext cx="3116366" cy="525913"/>
              </a:xfrm>
              <a:prstGeom prst="rect">
                <a:avLst/>
              </a:prstGeom>
              <a:blipFill rotWithShape="0">
                <a:blip r:embed="rId6"/>
                <a:stretch>
                  <a:fillRect/>
                </a:stretch>
              </a:blipFill>
            </p:spPr>
            <p:txBody>
              <a:bodyPr/>
              <a:lstStyle/>
              <a:p>
                <a:r>
                  <a:rPr lang="en-US">
                    <a:noFill/>
                  </a:rPr>
                  <a:t> </a:t>
                </a:r>
              </a:p>
            </p:txBody>
          </p:sp>
        </mc:Fallback>
      </mc:AlternateContent>
      <p:sp>
        <p:nvSpPr>
          <p:cNvPr id="12" name="Oval 11"/>
          <p:cNvSpPr/>
          <p:nvPr/>
        </p:nvSpPr>
        <p:spPr>
          <a:xfrm>
            <a:off x="2362200" y="5029200"/>
            <a:ext cx="1371595" cy="1371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stCxn id="12" idx="0"/>
          </p:cNvCxnSpPr>
          <p:nvPr/>
        </p:nvCxnSpPr>
        <p:spPr>
          <a:xfrm flipH="1">
            <a:off x="3047996" y="5029200"/>
            <a:ext cx="2"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047996" y="5715000"/>
            <a:ext cx="228600" cy="63049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513001" y="5569369"/>
            <a:ext cx="306494" cy="369332"/>
          </a:xfrm>
          <a:prstGeom prst="rect">
            <a:avLst/>
          </a:prstGeom>
          <a:noFill/>
        </p:spPr>
        <p:txBody>
          <a:bodyPr wrap="none" rtlCol="0">
            <a:spAutoFit/>
          </a:bodyPr>
          <a:lstStyle/>
          <a:p>
            <a:r>
              <a:rPr lang="en-US"/>
              <a:t>n</a:t>
            </a:r>
          </a:p>
        </p:txBody>
      </p:sp>
      <p:sp>
        <p:nvSpPr>
          <p:cNvPr id="25" name="TextBox 24"/>
          <p:cNvSpPr txBox="1"/>
          <p:nvPr/>
        </p:nvSpPr>
        <p:spPr>
          <a:xfrm>
            <a:off x="3107778" y="5456288"/>
            <a:ext cx="494046" cy="369332"/>
          </a:xfrm>
          <a:prstGeom prst="rect">
            <a:avLst/>
          </a:prstGeom>
          <a:noFill/>
        </p:spPr>
        <p:txBody>
          <a:bodyPr wrap="none" rtlCol="0">
            <a:spAutoFit/>
          </a:bodyPr>
          <a:lstStyle/>
          <a:p>
            <a:r>
              <a:rPr lang="en-US" dirty="0"/>
              <a:t>1-n</a:t>
            </a:r>
          </a:p>
        </p:txBody>
      </p:sp>
      <p:sp>
        <p:nvSpPr>
          <p:cNvPr id="45" name="TextBox 44"/>
          <p:cNvSpPr txBox="1"/>
          <p:nvPr/>
        </p:nvSpPr>
        <p:spPr>
          <a:xfrm>
            <a:off x="5537356" y="6287869"/>
            <a:ext cx="1428083" cy="646331"/>
          </a:xfrm>
          <a:prstGeom prst="rect">
            <a:avLst/>
          </a:prstGeom>
          <a:noFill/>
        </p:spPr>
        <p:txBody>
          <a:bodyPr wrap="none" rtlCol="0">
            <a:spAutoFit/>
          </a:bodyPr>
          <a:lstStyle/>
          <a:p>
            <a:r>
              <a:rPr lang="en-US" dirty="0"/>
              <a:t>added </a:t>
            </a:r>
          </a:p>
          <a:p>
            <a:r>
              <a:rPr lang="en-US" dirty="0"/>
              <a:t>to open state</a:t>
            </a:r>
          </a:p>
        </p:txBody>
      </p:sp>
      <p:sp>
        <p:nvSpPr>
          <p:cNvPr id="46" name="TextBox 45"/>
          <p:cNvSpPr txBox="1"/>
          <p:nvPr/>
        </p:nvSpPr>
        <p:spPr>
          <a:xfrm>
            <a:off x="7281657" y="6272051"/>
            <a:ext cx="1178464" cy="646331"/>
          </a:xfrm>
          <a:prstGeom prst="rect">
            <a:avLst/>
          </a:prstGeom>
          <a:noFill/>
        </p:spPr>
        <p:txBody>
          <a:bodyPr wrap="none" rtlCol="0">
            <a:spAutoFit/>
          </a:bodyPr>
          <a:lstStyle/>
          <a:p>
            <a:r>
              <a:rPr lang="en-US" dirty="0"/>
              <a:t>lost from</a:t>
            </a:r>
          </a:p>
          <a:p>
            <a:r>
              <a:rPr lang="en-US" dirty="0"/>
              <a:t>open state</a:t>
            </a:r>
          </a:p>
        </p:txBody>
      </p:sp>
      <p:sp>
        <p:nvSpPr>
          <p:cNvPr id="47" name="TextBox 46"/>
          <p:cNvSpPr txBox="1"/>
          <p:nvPr/>
        </p:nvSpPr>
        <p:spPr>
          <a:xfrm>
            <a:off x="1970738" y="4844534"/>
            <a:ext cx="665567" cy="369332"/>
          </a:xfrm>
          <a:prstGeom prst="rect">
            <a:avLst/>
          </a:prstGeom>
          <a:noFill/>
        </p:spPr>
        <p:txBody>
          <a:bodyPr wrap="none" rtlCol="0">
            <a:spAutoFit/>
          </a:bodyPr>
          <a:lstStyle/>
          <a:p>
            <a:r>
              <a:rPr lang="en-US"/>
              <a:t>open</a:t>
            </a:r>
          </a:p>
        </p:txBody>
      </p:sp>
      <p:sp>
        <p:nvSpPr>
          <p:cNvPr id="48" name="TextBox 47"/>
          <p:cNvSpPr txBox="1"/>
          <p:nvPr/>
        </p:nvSpPr>
        <p:spPr>
          <a:xfrm>
            <a:off x="3658937" y="5029040"/>
            <a:ext cx="784189" cy="369332"/>
          </a:xfrm>
          <a:prstGeom prst="rect">
            <a:avLst/>
          </a:prstGeom>
          <a:noFill/>
        </p:spPr>
        <p:txBody>
          <a:bodyPr wrap="none" rtlCol="0">
            <a:spAutoFit/>
          </a:bodyPr>
          <a:lstStyle/>
          <a:p>
            <a:r>
              <a:rPr lang="en-US" dirty="0"/>
              <a:t>closed</a:t>
            </a:r>
          </a:p>
        </p:txBody>
      </p:sp>
      <mc:AlternateContent xmlns:mc="http://schemas.openxmlformats.org/markup-compatibility/2006" xmlns:a14="http://schemas.microsoft.com/office/drawing/2010/main">
        <mc:Choice Requires="a14">
          <p:sp>
            <p:nvSpPr>
              <p:cNvPr id="49" name="Rectangle 48"/>
              <p:cNvSpPr/>
              <p:nvPr/>
            </p:nvSpPr>
            <p:spPr>
              <a:xfrm>
                <a:off x="2834125" y="4462722"/>
                <a:ext cx="899670" cy="369332"/>
              </a:xfrm>
              <a:prstGeom prst="rect">
                <a:avLst/>
              </a:prstGeom>
            </p:spPr>
            <p:txBody>
              <a:bodyPr wrap="none">
                <a:spAutoFit/>
              </a:bodyPr>
              <a:lstStyle/>
              <a:p>
                <a14:m>
                  <m:oMath xmlns:m="http://schemas.openxmlformats.org/officeDocument/2006/math">
                    <m:r>
                      <a:rPr lang="en-US" i="1">
                        <a:latin typeface="Cambria Math" charset="0"/>
                        <a:ea typeface="Cambria Math" charset="0"/>
                        <a:cs typeface="Cambria Math" charset="0"/>
                      </a:rPr>
                      <m:t>∝</m:t>
                    </m:r>
                    <m:r>
                      <a:rPr lang="en-US" i="1" baseline="-25000">
                        <a:latin typeface="Cambria Math" charset="0"/>
                        <a:ea typeface="Cambria Math" charset="0"/>
                        <a:cs typeface="Cambria Math" charset="0"/>
                      </a:rPr>
                      <m:t>𝑛</m:t>
                    </m:r>
                    <m:r>
                      <a:rPr lang="en-US" i="1">
                        <a:latin typeface="Cambria Math" charset="0"/>
                        <a:ea typeface="Cambria Math" charset="0"/>
                        <a:cs typeface="Cambria Math" charset="0"/>
                      </a:rPr>
                      <m:t>(</m:t>
                    </m:r>
                    <m:r>
                      <a:rPr lang="en-US" i="1">
                        <a:latin typeface="Cambria Math" charset="0"/>
                        <a:ea typeface="Cambria Math" charset="0"/>
                        <a:cs typeface="Cambria Math" charset="0"/>
                      </a:rPr>
                      <m:t>𝑉</m:t>
                    </m:r>
                    <m:r>
                      <a:rPr lang="en-US" i="1">
                        <a:latin typeface="Cambria Math" charset="0"/>
                        <a:ea typeface="Cambria Math" charset="0"/>
                        <a:cs typeface="Cambria Math" charset="0"/>
                      </a:rPr>
                      <m:t>)</m:t>
                    </m:r>
                  </m:oMath>
                </a14:m>
                <a:r>
                  <a:rPr lang="en-US" dirty="0"/>
                  <a:t> </a:t>
                </a:r>
              </a:p>
            </p:txBody>
          </p:sp>
        </mc:Choice>
        <mc:Fallback xmlns="">
          <p:sp>
            <p:nvSpPr>
              <p:cNvPr id="49" name="Rectangle 48"/>
              <p:cNvSpPr>
                <a:spLocks noRot="1" noChangeAspect="1" noMove="1" noResize="1" noEditPoints="1" noAdjustHandles="1" noChangeArrowheads="1" noChangeShapeType="1" noTextEdit="1"/>
              </p:cNvSpPr>
              <p:nvPr/>
            </p:nvSpPr>
            <p:spPr>
              <a:xfrm>
                <a:off x="2834125" y="4462722"/>
                <a:ext cx="899670" cy="369332"/>
              </a:xfrm>
              <a:prstGeom prst="rect">
                <a:avLst/>
              </a:prstGeom>
              <a:blipFill rotWithShape="0">
                <a:blip r:embed="rId7"/>
                <a:stretch>
                  <a:fillRect b="-13115"/>
                </a:stretch>
              </a:blipFill>
            </p:spPr>
            <p:txBody>
              <a:bodyPr/>
              <a:lstStyle/>
              <a:p>
                <a:r>
                  <a:rPr lang="en-US">
                    <a:noFill/>
                  </a:rPr>
                  <a:t> </a:t>
                </a:r>
              </a:p>
            </p:txBody>
          </p:sp>
        </mc:Fallback>
      </mc:AlternateContent>
      <p:cxnSp>
        <p:nvCxnSpPr>
          <p:cNvPr id="51" name="Straight Arrow Connector 50"/>
          <p:cNvCxnSpPr/>
          <p:nvPr/>
        </p:nvCxnSpPr>
        <p:spPr>
          <a:xfrm flipH="1">
            <a:off x="2819495" y="4928722"/>
            <a:ext cx="685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p:cNvSpPr/>
              <p:nvPr/>
            </p:nvSpPr>
            <p:spPr>
              <a:xfrm>
                <a:off x="2877406" y="6503017"/>
                <a:ext cx="8131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rPr>
                        <m:t>𝛽</m:t>
                      </m:r>
                      <m:r>
                        <a:rPr lang="en-US" i="1" baseline="-25000">
                          <a:latin typeface="Cambria Math" charset="0"/>
                          <a:ea typeface="Cambria Math" charset="0"/>
                          <a:cs typeface="Cambria Math" charset="0"/>
                        </a:rPr>
                        <m:t>𝑛</m:t>
                      </m:r>
                      <m:r>
                        <a:rPr lang="en-US" i="1">
                          <a:latin typeface="Cambria Math" charset="0"/>
                          <a:ea typeface="Cambria Math" charset="0"/>
                          <a:cs typeface="Cambria Math" charset="0"/>
                        </a:rPr>
                        <m:t>(</m:t>
                      </m:r>
                      <m:r>
                        <a:rPr lang="en-US" i="1">
                          <a:latin typeface="Cambria Math" charset="0"/>
                          <a:ea typeface="Cambria Math" charset="0"/>
                          <a:cs typeface="Cambria Math" charset="0"/>
                        </a:rPr>
                        <m:t>𝑉</m:t>
                      </m:r>
                      <m:r>
                        <a:rPr lang="en-US" i="1">
                          <a:latin typeface="Cambria Math" charset="0"/>
                          <a:ea typeface="Cambria Math" charset="0"/>
                          <a:cs typeface="Cambria Math" charset="0"/>
                        </a:rPr>
                        <m:t>)</m:t>
                      </m:r>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2877406" y="6503017"/>
                <a:ext cx="813108" cy="369332"/>
              </a:xfrm>
              <a:prstGeom prst="rect">
                <a:avLst/>
              </a:prstGeom>
              <a:blipFill rotWithShape="0">
                <a:blip r:embed="rId8"/>
                <a:stretch>
                  <a:fillRect b="-13333"/>
                </a:stretch>
              </a:blipFill>
            </p:spPr>
            <p:txBody>
              <a:bodyPr/>
              <a:lstStyle/>
              <a:p>
                <a:r>
                  <a:rPr lang="en-US">
                    <a:noFill/>
                  </a:rPr>
                  <a:t> </a:t>
                </a:r>
              </a:p>
            </p:txBody>
          </p:sp>
        </mc:Fallback>
      </mc:AlternateContent>
      <p:cxnSp>
        <p:nvCxnSpPr>
          <p:cNvPr id="54" name="Straight Arrow Connector 53"/>
          <p:cNvCxnSpPr/>
          <p:nvPr/>
        </p:nvCxnSpPr>
        <p:spPr>
          <a:xfrm>
            <a:off x="2877406" y="6477000"/>
            <a:ext cx="7244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Content Placeholder 4"/>
          <p:cNvPicPr>
            <a:picLocks noGrp="1" noChangeAspect="1"/>
          </p:cNvPicPr>
          <p:nvPr>
            <p:ph sz="half" idx="1"/>
          </p:nvPr>
        </p:nvPicPr>
        <p:blipFill rotWithShape="1">
          <a:blip r:embed="rId9">
            <a:extLst>
              <a:ext uri="{28A0092B-C50C-407E-A947-70E740481C1C}">
                <a14:useLocalDpi xmlns:a14="http://schemas.microsoft.com/office/drawing/2010/main" val="0"/>
              </a:ext>
            </a:extLst>
          </a:blip>
          <a:srcRect l="22765" t="62294" r="22764" b="24237"/>
          <a:stretch/>
        </p:blipFill>
        <p:spPr>
          <a:xfrm>
            <a:off x="2205585" y="4668291"/>
            <a:ext cx="6561630" cy="2099724"/>
          </a:xfrm>
          <a:solidFill>
            <a:schemeClr val="bg1"/>
          </a:solidFill>
        </p:spPr>
      </p:pic>
      <p:sp>
        <p:nvSpPr>
          <p:cNvPr id="19" name="Oval 18"/>
          <p:cNvSpPr/>
          <p:nvPr/>
        </p:nvSpPr>
        <p:spPr>
          <a:xfrm>
            <a:off x="5486400" y="5658513"/>
            <a:ext cx="1470029" cy="7810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055968" y="5683410"/>
            <a:ext cx="1097918" cy="6602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6" idx="1"/>
          </p:cNvCxnSpPr>
          <p:nvPr/>
        </p:nvCxnSpPr>
        <p:spPr>
          <a:xfrm>
            <a:off x="4141444" y="1917663"/>
            <a:ext cx="773770" cy="139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798230" y="2346534"/>
            <a:ext cx="1116984" cy="74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78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4" grpId="0" animBg="1"/>
      <p:bldP spid="15" grpId="0" animBg="1"/>
      <p:bldP spid="16" grpId="0" animBg="1"/>
      <p:bldP spid="3" grpId="0"/>
      <p:bldP spid="17" grpId="0"/>
      <p:bldP spid="12" grpId="0" animBg="1"/>
      <p:bldP spid="24" grpId="0"/>
      <p:bldP spid="25" grpId="0"/>
      <p:bldP spid="45" grpId="0"/>
      <p:bldP spid="46" grpId="0"/>
      <p:bldP spid="47" grpId="0"/>
      <p:bldP spid="48" grpId="0"/>
      <p:bldP spid="49" grpId="0"/>
      <p:bldP spid="52" grpId="0"/>
      <p:bldP spid="19" grpId="0" animBg="1"/>
      <p:bldP spid="3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3156283" y="1617644"/>
                <a:ext cx="3167662"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bg-BG" i="1" smtClean="0">
                              <a:latin typeface="Cambria Math" panose="02040503050406030204" pitchFamily="18" charset="0"/>
                            </a:rPr>
                          </m:ctrlPr>
                        </m:fPr>
                        <m:num>
                          <m:r>
                            <a:rPr lang="en-US" i="1">
                              <a:latin typeface="Cambria Math" charset="0"/>
                            </a:rPr>
                            <m:t>𝑑</m:t>
                          </m:r>
                          <m:r>
                            <a:rPr lang="en-US" b="0" i="1" smtClean="0">
                              <a:latin typeface="Cambria Math" charset="0"/>
                            </a:rPr>
                            <m:t>𝑛</m:t>
                          </m:r>
                        </m:num>
                        <m:den>
                          <m:r>
                            <a:rPr lang="en-US" i="1">
                              <a:latin typeface="Cambria Math" charset="0"/>
                            </a:rPr>
                            <m:t>𝑑𝑡</m:t>
                          </m:r>
                        </m:den>
                      </m:f>
                      <m:r>
                        <a:rPr lang="en-US" b="0" i="1" smtClean="0">
                          <a:latin typeface="Cambria Math" charset="0"/>
                        </a:rPr>
                        <m:t>=</m:t>
                      </m:r>
                      <m:r>
                        <a:rPr lang="en-US" i="1">
                          <a:latin typeface="Cambria Math" charset="0"/>
                          <a:ea typeface="Cambria Math" charset="0"/>
                          <a:cs typeface="Cambria Math" charset="0"/>
                        </a:rPr>
                        <m:t>∝</m:t>
                      </m:r>
                      <m:r>
                        <a:rPr lang="en-US" i="1" baseline="-25000">
                          <a:latin typeface="Cambria Math" charset="0"/>
                          <a:ea typeface="Cambria Math" charset="0"/>
                          <a:cs typeface="Cambria Math" charset="0"/>
                        </a:rPr>
                        <m:t>𝑛</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𝑉</m:t>
                          </m:r>
                        </m:e>
                      </m:d>
                      <m:d>
                        <m:dPr>
                          <m:ctrlPr>
                            <a:rPr lang="en-US" i="1">
                              <a:solidFill>
                                <a:prstClr val="black"/>
                              </a:solidFill>
                              <a:latin typeface="Cambria Math" panose="02040503050406030204" pitchFamily="18" charset="0"/>
                            </a:rPr>
                          </m:ctrlPr>
                        </m:dPr>
                        <m:e>
                          <m:r>
                            <a:rPr lang="en-US" i="1">
                              <a:solidFill>
                                <a:prstClr val="black"/>
                              </a:solidFill>
                              <a:latin typeface="Cambria Math"/>
                            </a:rPr>
                            <m:t> </m:t>
                          </m:r>
                          <m:r>
                            <a:rPr lang="en-US" b="0" i="1" smtClean="0">
                              <a:solidFill>
                                <a:prstClr val="black"/>
                              </a:solidFill>
                              <a:latin typeface="Cambria Math" charset="0"/>
                            </a:rPr>
                            <m:t>1−</m:t>
                          </m:r>
                          <m:r>
                            <a:rPr lang="en-US" b="0" i="1" smtClean="0">
                              <a:solidFill>
                                <a:prstClr val="black"/>
                              </a:solidFill>
                              <a:latin typeface="Cambria Math" charset="0"/>
                            </a:rPr>
                            <m:t>𝑛</m:t>
                          </m:r>
                        </m:e>
                      </m:d>
                      <m:r>
                        <a:rPr lang="en-US" b="0" i="1" smtClean="0">
                          <a:solidFill>
                            <a:prstClr val="black"/>
                          </a:solidFill>
                          <a:latin typeface="Cambria Math" charset="0"/>
                        </a:rPr>
                        <m:t>−</m:t>
                      </m:r>
                      <m:r>
                        <a:rPr lang="en-US" i="1">
                          <a:latin typeface="Cambria Math" charset="0"/>
                          <a:ea typeface="Cambria Math" charset="0"/>
                          <a:cs typeface="Cambria Math" charset="0"/>
                        </a:rPr>
                        <m:t>𝛽</m:t>
                      </m:r>
                      <m:r>
                        <a:rPr lang="en-US" i="1" baseline="-25000">
                          <a:latin typeface="Cambria Math" charset="0"/>
                          <a:ea typeface="Cambria Math" charset="0"/>
                          <a:cs typeface="Cambria Math" charset="0"/>
                        </a:rPr>
                        <m:t>𝑛</m:t>
                      </m:r>
                      <m:r>
                        <a:rPr lang="en-US" i="1">
                          <a:latin typeface="Cambria Math" charset="0"/>
                          <a:ea typeface="Cambria Math" charset="0"/>
                          <a:cs typeface="Cambria Math" charset="0"/>
                        </a:rPr>
                        <m:t>(</m:t>
                      </m:r>
                      <m:r>
                        <a:rPr lang="en-US" i="1">
                          <a:latin typeface="Cambria Math" charset="0"/>
                          <a:ea typeface="Cambria Math" charset="0"/>
                          <a:cs typeface="Cambria Math" charset="0"/>
                        </a:rPr>
                        <m:t>𝑉</m:t>
                      </m:r>
                      <m:r>
                        <a:rPr lang="en-US" i="1">
                          <a:latin typeface="Cambria Math" charset="0"/>
                          <a:ea typeface="Cambria Math" charset="0"/>
                          <a:cs typeface="Cambria Math" charset="0"/>
                        </a:rPr>
                        <m:t>)</m:t>
                      </m:r>
                      <m:d>
                        <m:dPr>
                          <m:ctrlPr>
                            <a:rPr lang="en-US" i="1">
                              <a:solidFill>
                                <a:prstClr val="black"/>
                              </a:solidFill>
                              <a:latin typeface="Cambria Math" panose="02040503050406030204" pitchFamily="18" charset="0"/>
                            </a:rPr>
                          </m:ctrlPr>
                        </m:dPr>
                        <m:e>
                          <m:r>
                            <a:rPr lang="en-US" i="1" smtClean="0">
                              <a:solidFill>
                                <a:prstClr val="black"/>
                              </a:solidFill>
                              <a:latin typeface="Cambria Math" charset="0"/>
                            </a:rPr>
                            <m:t>𝑛</m:t>
                          </m:r>
                        </m:e>
                      </m:d>
                    </m:oMath>
                  </m:oMathPara>
                </a14:m>
                <a:endParaRPr lang="en-US" baseline="-25000" dirty="0"/>
              </a:p>
            </p:txBody>
          </p:sp>
        </mc:Choice>
        <mc:Fallback xmlns="">
          <p:sp>
            <p:nvSpPr>
              <p:cNvPr id="6" name="TextBox 5"/>
              <p:cNvSpPr txBox="1">
                <a:spLocks noRot="1" noChangeAspect="1" noMove="1" noResize="1" noEditPoints="1" noAdjustHandles="1" noChangeArrowheads="1" noChangeShapeType="1" noTextEdit="1"/>
              </p:cNvSpPr>
              <p:nvPr/>
            </p:nvSpPr>
            <p:spPr>
              <a:xfrm>
                <a:off x="3156283" y="1617644"/>
                <a:ext cx="3167662" cy="52591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124200" y="2744938"/>
                <a:ext cx="2715505" cy="5259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bg-BG" b="0" i="1" smtClean="0">
                          <a:latin typeface="Cambria Math" charset="0"/>
                          <a:ea typeface="Cambria Math" charset="0"/>
                          <a:cs typeface="Cambria Math" charset="0"/>
                        </a:rPr>
                        <m:t>𝜏</m:t>
                      </m:r>
                      <m:r>
                        <a:rPr lang="en-US" b="0" i="1" baseline="-25000" smtClean="0">
                          <a:latin typeface="Cambria Math" charset="0"/>
                          <a:ea typeface="Cambria Math" charset="0"/>
                          <a:cs typeface="Cambria Math" charset="0"/>
                        </a:rPr>
                        <m:t>𝑛</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𝑉</m:t>
                      </m:r>
                      <m:r>
                        <a:rPr lang="en-US" b="0" i="1" smtClean="0">
                          <a:latin typeface="Cambria Math" charset="0"/>
                          <a:ea typeface="Cambria Math" charset="0"/>
                          <a:cs typeface="Cambria Math" charset="0"/>
                        </a:rPr>
                        <m:t>)</m:t>
                      </m:r>
                      <m:f>
                        <m:fPr>
                          <m:ctrlPr>
                            <a:rPr lang="bg-BG" b="0" i="1" smtClean="0">
                              <a:latin typeface="Cambria Math" panose="02040503050406030204" pitchFamily="18" charset="0"/>
                            </a:rPr>
                          </m:ctrlPr>
                        </m:fPr>
                        <m:num>
                          <m:r>
                            <a:rPr lang="en-US" b="0" i="1" smtClean="0">
                              <a:latin typeface="Cambria Math" charset="0"/>
                            </a:rPr>
                            <m:t>𝑑𝑛</m:t>
                          </m:r>
                        </m:num>
                        <m:den>
                          <m:r>
                            <a:rPr lang="en-US" b="0" i="1" smtClean="0">
                              <a:latin typeface="Cambria Math" charset="0"/>
                            </a:rPr>
                            <m:t>𝑑𝑡</m:t>
                          </m:r>
                        </m:den>
                      </m:f>
                      <m:r>
                        <a:rPr lang="en-US" b="0" i="1" smtClean="0">
                          <a:latin typeface="Cambria Math" charset="0"/>
                        </a:rPr>
                        <m:t>=</m:t>
                      </m:r>
                      <m:r>
                        <a:rPr lang="en-US" b="0" i="1" smtClean="0">
                          <a:latin typeface="Cambria Math" charset="0"/>
                        </a:rPr>
                        <m:t>𝑛</m:t>
                      </m:r>
                      <m:r>
                        <a:rPr lang="en-US" i="1" baseline="-25000">
                          <a:latin typeface="Cambria Math" charset="0"/>
                          <a:ea typeface="Cambria Math" charset="0"/>
                          <a:cs typeface="Cambria Math" charset="0"/>
                        </a:rPr>
                        <m:t>∞</m:t>
                      </m:r>
                      <m:r>
                        <a:rPr lang="en-US" b="0" i="1" smtClean="0">
                          <a:latin typeface="Cambria Math" charset="0"/>
                        </a:rPr>
                        <m:t>(</m:t>
                      </m:r>
                      <m:r>
                        <a:rPr lang="en-US" b="0" i="1" smtClean="0">
                          <a:latin typeface="Cambria Math" charset="0"/>
                        </a:rPr>
                        <m:t>𝑉</m:t>
                      </m:r>
                      <m:r>
                        <a:rPr lang="en-US" b="0" i="1" smtClean="0">
                          <a:latin typeface="Cambria Math" charset="0"/>
                        </a:rPr>
                        <m:t>)+</m:t>
                      </m:r>
                      <m:r>
                        <a:rPr lang="en-US" b="0" i="1" smtClean="0">
                          <a:latin typeface="Cambria Math" charset="0"/>
                        </a:rPr>
                        <m:t>𝑛</m:t>
                      </m:r>
                    </m:oMath>
                  </m:oMathPara>
                </a14:m>
                <a:endParaRPr lang="en-US" baseline="-25000" dirty="0"/>
              </a:p>
            </p:txBody>
          </p:sp>
        </mc:Choice>
        <mc:Fallback xmlns="">
          <p:sp>
            <p:nvSpPr>
              <p:cNvPr id="8" name="TextBox 7"/>
              <p:cNvSpPr txBox="1">
                <a:spLocks noRot="1" noChangeAspect="1" noMove="1" noResize="1" noEditPoints="1" noAdjustHandles="1" noChangeArrowheads="1" noChangeShapeType="1" noTextEdit="1"/>
              </p:cNvSpPr>
              <p:nvPr/>
            </p:nvSpPr>
            <p:spPr>
              <a:xfrm>
                <a:off x="3124200" y="2744938"/>
                <a:ext cx="2715505" cy="525913"/>
              </a:xfrm>
              <a:prstGeom prst="rect">
                <a:avLst/>
              </a:prstGeom>
              <a:blipFill rotWithShape="0">
                <a:blip r:embed="rId3"/>
                <a:stretch>
                  <a:fillRect/>
                </a:stretch>
              </a:blipFill>
            </p:spPr>
            <p:txBody>
              <a:bodyPr/>
              <a:lstStyle/>
              <a:p>
                <a:r>
                  <a:rPr lang="en-US">
                    <a:noFill/>
                  </a:rPr>
                  <a:t> </a:t>
                </a:r>
              </a:p>
            </p:txBody>
          </p:sp>
        </mc:Fallback>
      </mc:AlternateContent>
      <p:sp>
        <p:nvSpPr>
          <p:cNvPr id="9" name="TextBox 8"/>
          <p:cNvSpPr txBox="1"/>
          <p:nvPr/>
        </p:nvSpPr>
        <p:spPr>
          <a:xfrm>
            <a:off x="2743200" y="2375606"/>
            <a:ext cx="4084067" cy="369332"/>
          </a:xfrm>
          <a:prstGeom prst="rect">
            <a:avLst/>
          </a:prstGeom>
          <a:noFill/>
        </p:spPr>
        <p:txBody>
          <a:bodyPr wrap="none" rtlCol="0">
            <a:spAutoFit/>
          </a:bodyPr>
          <a:lstStyle/>
          <a:p>
            <a:r>
              <a:rPr lang="en-US" dirty="0"/>
              <a:t>We can rewrite this in the following form:</a:t>
            </a:r>
          </a:p>
        </p:txBody>
      </p:sp>
      <p:sp>
        <p:nvSpPr>
          <p:cNvPr id="10" name="TextBox 9"/>
          <p:cNvSpPr txBox="1"/>
          <p:nvPr/>
        </p:nvSpPr>
        <p:spPr>
          <a:xfrm>
            <a:off x="2883631" y="3560773"/>
            <a:ext cx="882165" cy="369332"/>
          </a:xfrm>
          <a:prstGeom prst="rect">
            <a:avLst/>
          </a:prstGeom>
          <a:noFill/>
        </p:spPr>
        <p:txBody>
          <a:bodyPr wrap="none" rtlCol="0">
            <a:spAutoFit/>
          </a:bodyPr>
          <a:lstStyle/>
          <a:p>
            <a:r>
              <a:rPr lang="en-US" dirty="0"/>
              <a:t>Where:</a:t>
            </a:r>
          </a:p>
        </p:txBody>
      </p:sp>
      <mc:AlternateContent xmlns:mc="http://schemas.openxmlformats.org/markup-compatibility/2006" xmlns:a14="http://schemas.microsoft.com/office/drawing/2010/main">
        <mc:Choice Requires="a14">
          <p:sp>
            <p:nvSpPr>
              <p:cNvPr id="12" name="TextBox 11"/>
              <p:cNvSpPr txBox="1"/>
              <p:nvPr/>
            </p:nvSpPr>
            <p:spPr>
              <a:xfrm>
                <a:off x="3124199" y="3930105"/>
                <a:ext cx="2715505" cy="5695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bg-BG" b="0" i="1" smtClean="0">
                          <a:latin typeface="Cambria Math" charset="0"/>
                          <a:ea typeface="Cambria Math" charset="0"/>
                          <a:cs typeface="Cambria Math" charset="0"/>
                        </a:rPr>
                        <m:t>𝜏</m:t>
                      </m:r>
                      <m:r>
                        <a:rPr lang="en-US" b="0" i="1" baseline="-25000" smtClean="0">
                          <a:latin typeface="Cambria Math" charset="0"/>
                          <a:ea typeface="Cambria Math" charset="0"/>
                          <a:cs typeface="Cambria Math" charset="0"/>
                        </a:rPr>
                        <m:t>𝑛</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𝑉</m:t>
                      </m:r>
                      <m:r>
                        <a:rPr lang="en-US" b="0" i="1" smtClean="0">
                          <a:latin typeface="Cambria Math" charset="0"/>
                          <a:ea typeface="Cambria Math" charset="0"/>
                          <a:cs typeface="Cambria Math" charset="0"/>
                        </a:rPr>
                        <m:t>) =</m:t>
                      </m:r>
                      <m:f>
                        <m:fPr>
                          <m:ctrlPr>
                            <a:rPr lang="bg-BG" b="0" i="1" smtClean="0">
                              <a:latin typeface="Cambria Math" panose="02040503050406030204" pitchFamily="18" charset="0"/>
                            </a:rPr>
                          </m:ctrlPr>
                        </m:fPr>
                        <m:num>
                          <m:r>
                            <a:rPr lang="en-US" b="0" i="1" smtClean="0">
                              <a:latin typeface="Cambria Math" charset="0"/>
                            </a:rPr>
                            <m:t>1</m:t>
                          </m:r>
                        </m:num>
                        <m:den>
                          <m:r>
                            <a:rPr lang="en-US" i="1">
                              <a:latin typeface="Cambria Math" charset="0"/>
                              <a:ea typeface="Cambria Math" charset="0"/>
                              <a:cs typeface="Cambria Math" charset="0"/>
                            </a:rPr>
                            <m:t>∝</m:t>
                          </m:r>
                          <m:r>
                            <a:rPr lang="en-US" i="1" baseline="-25000">
                              <a:latin typeface="Cambria Math" charset="0"/>
                              <a:ea typeface="Cambria Math" charset="0"/>
                              <a:cs typeface="Cambria Math" charset="0"/>
                            </a:rPr>
                            <m:t>𝑛</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𝑉</m:t>
                              </m:r>
                            </m:e>
                          </m:d>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𝛽</m:t>
                          </m:r>
                          <m:r>
                            <a:rPr lang="en-US" i="1" baseline="-25000">
                              <a:latin typeface="Cambria Math" charset="0"/>
                              <a:ea typeface="Cambria Math" charset="0"/>
                              <a:cs typeface="Cambria Math" charset="0"/>
                            </a:rPr>
                            <m:t>𝑛</m:t>
                          </m:r>
                          <m:r>
                            <a:rPr lang="en-US" i="1">
                              <a:latin typeface="Cambria Math" charset="0"/>
                              <a:ea typeface="Cambria Math" charset="0"/>
                              <a:cs typeface="Cambria Math" charset="0"/>
                            </a:rPr>
                            <m:t>(</m:t>
                          </m:r>
                          <m:r>
                            <a:rPr lang="en-US" i="1">
                              <a:latin typeface="Cambria Math" charset="0"/>
                              <a:ea typeface="Cambria Math" charset="0"/>
                              <a:cs typeface="Cambria Math" charset="0"/>
                            </a:rPr>
                            <m:t>𝑉</m:t>
                          </m:r>
                          <m:r>
                            <a:rPr lang="en-US" i="1">
                              <a:latin typeface="Cambria Math" charset="0"/>
                              <a:ea typeface="Cambria Math" charset="0"/>
                              <a:cs typeface="Cambria Math" charset="0"/>
                            </a:rPr>
                            <m:t>)</m:t>
                          </m:r>
                        </m:den>
                      </m:f>
                    </m:oMath>
                  </m:oMathPara>
                </a14:m>
                <a:endParaRPr lang="en-US" baseline="-25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3124199" y="3930105"/>
                <a:ext cx="2715505" cy="56958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108157" y="4930662"/>
                <a:ext cx="2715505" cy="5934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𝑛</m:t>
                      </m:r>
                      <m:r>
                        <a:rPr lang="en-US" b="0" i="1" smtClean="0">
                          <a:latin typeface="Cambria Math" charset="0"/>
                        </a:rPr>
                        <m:t>(</m:t>
                      </m:r>
                      <m:r>
                        <a:rPr lang="en-US" b="0" i="1" smtClean="0">
                          <a:latin typeface="Cambria Math" charset="0"/>
                        </a:rPr>
                        <m:t>𝑉</m:t>
                      </m:r>
                      <m:r>
                        <a:rPr lang="en-US" b="0" i="1" smtClean="0">
                          <a:latin typeface="Cambria Math" charset="0"/>
                        </a:rPr>
                        <m:t>)∞=</m:t>
                      </m:r>
                      <m:f>
                        <m:fPr>
                          <m:ctrlPr>
                            <a:rPr lang="bg-BG" b="0" i="1" smtClean="0">
                              <a:latin typeface="Cambria Math" panose="02040503050406030204" pitchFamily="18" charset="0"/>
                            </a:rPr>
                          </m:ctrlPr>
                        </m:fPr>
                        <m:num>
                          <m:r>
                            <a:rPr lang="en-US" i="1">
                              <a:latin typeface="Cambria Math" charset="0"/>
                              <a:ea typeface="Cambria Math" charset="0"/>
                              <a:cs typeface="Cambria Math" charset="0"/>
                            </a:rPr>
                            <m:t>∝</m:t>
                          </m:r>
                          <m:r>
                            <a:rPr lang="en-US" i="1" baseline="-25000">
                              <a:latin typeface="Cambria Math" charset="0"/>
                              <a:ea typeface="Cambria Math" charset="0"/>
                              <a:cs typeface="Cambria Math" charset="0"/>
                            </a:rPr>
                            <m:t>𝑛</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𝑉</m:t>
                              </m:r>
                            </m:e>
                          </m:d>
                        </m:num>
                        <m:den>
                          <m:r>
                            <a:rPr lang="en-US" i="1">
                              <a:latin typeface="Cambria Math" charset="0"/>
                              <a:ea typeface="Cambria Math" charset="0"/>
                              <a:cs typeface="Cambria Math" charset="0"/>
                            </a:rPr>
                            <m:t>∝</m:t>
                          </m:r>
                          <m:r>
                            <a:rPr lang="en-US" i="1" baseline="-25000">
                              <a:latin typeface="Cambria Math" charset="0"/>
                              <a:ea typeface="Cambria Math" charset="0"/>
                              <a:cs typeface="Cambria Math" charset="0"/>
                            </a:rPr>
                            <m:t>𝑛</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𝑉</m:t>
                              </m:r>
                            </m:e>
                          </m:d>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𝛽</m:t>
                          </m:r>
                          <m:r>
                            <a:rPr lang="en-US" i="1" baseline="-25000">
                              <a:latin typeface="Cambria Math" charset="0"/>
                              <a:ea typeface="Cambria Math" charset="0"/>
                              <a:cs typeface="Cambria Math" charset="0"/>
                            </a:rPr>
                            <m:t>𝑛</m:t>
                          </m:r>
                          <m:r>
                            <a:rPr lang="en-US" i="1">
                              <a:latin typeface="Cambria Math" charset="0"/>
                              <a:ea typeface="Cambria Math" charset="0"/>
                              <a:cs typeface="Cambria Math" charset="0"/>
                            </a:rPr>
                            <m:t>(</m:t>
                          </m:r>
                          <m:r>
                            <a:rPr lang="en-US" i="1">
                              <a:latin typeface="Cambria Math" charset="0"/>
                              <a:ea typeface="Cambria Math" charset="0"/>
                              <a:cs typeface="Cambria Math" charset="0"/>
                            </a:rPr>
                            <m:t>𝑉</m:t>
                          </m:r>
                          <m:r>
                            <a:rPr lang="en-US" i="1">
                              <a:latin typeface="Cambria Math" charset="0"/>
                              <a:ea typeface="Cambria Math" charset="0"/>
                              <a:cs typeface="Cambria Math" charset="0"/>
                            </a:rPr>
                            <m:t>)</m:t>
                          </m:r>
                        </m:den>
                      </m:f>
                    </m:oMath>
                  </m:oMathPara>
                </a14:m>
                <a:endParaRPr lang="en-US" baseline="-25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108157" y="4930662"/>
                <a:ext cx="2715505" cy="593432"/>
              </a:xfrm>
              <a:prstGeom prst="rect">
                <a:avLst/>
              </a:prstGeom>
              <a:blipFill rotWithShape="0">
                <a:blip r:embed="rId5"/>
                <a:stretch>
                  <a:fillRect/>
                </a:stretch>
              </a:blipFill>
            </p:spPr>
            <p:txBody>
              <a:bodyPr/>
              <a:lstStyle/>
              <a:p>
                <a:r>
                  <a:rPr lang="en-US">
                    <a:noFill/>
                  </a:rPr>
                  <a:t> </a:t>
                </a:r>
              </a:p>
            </p:txBody>
          </p:sp>
        </mc:Fallback>
      </mc:AlternateContent>
      <p:sp>
        <p:nvSpPr>
          <p:cNvPr id="14" name="Title 1"/>
          <p:cNvSpPr>
            <a:spLocks noGrp="1"/>
          </p:cNvSpPr>
          <p:nvPr>
            <p:ph type="title"/>
          </p:nvPr>
        </p:nvSpPr>
        <p:spPr>
          <a:xfrm>
            <a:off x="457200" y="-152400"/>
            <a:ext cx="8229600" cy="1143000"/>
          </a:xfrm>
        </p:spPr>
        <p:txBody>
          <a:bodyPr>
            <a:normAutofit/>
          </a:bodyPr>
          <a:lstStyle/>
          <a:p>
            <a:r>
              <a:rPr lang="en-US" dirty="0"/>
              <a:t>Voltage gated K</a:t>
            </a:r>
            <a:r>
              <a:rPr lang="en-US" baseline="30000" dirty="0"/>
              <a:t>+</a:t>
            </a:r>
            <a:r>
              <a:rPr lang="en-US" dirty="0"/>
              <a:t> channels</a:t>
            </a:r>
          </a:p>
        </p:txBody>
      </p:sp>
      <p:sp>
        <p:nvSpPr>
          <p:cNvPr id="11" name="TextBox 10"/>
          <p:cNvSpPr txBox="1"/>
          <p:nvPr/>
        </p:nvSpPr>
        <p:spPr>
          <a:xfrm>
            <a:off x="6207543" y="5029200"/>
            <a:ext cx="2707857" cy="923330"/>
          </a:xfrm>
          <a:prstGeom prst="rect">
            <a:avLst/>
          </a:prstGeom>
          <a:noFill/>
        </p:spPr>
        <p:txBody>
          <a:bodyPr wrap="none" rtlCol="0">
            <a:spAutoFit/>
          </a:bodyPr>
          <a:lstStyle/>
          <a:p>
            <a:pPr algn="ctr"/>
            <a:r>
              <a:rPr lang="en-US" dirty="0">
                <a:solidFill>
                  <a:schemeClr val="tx2"/>
                </a:solidFill>
              </a:rPr>
              <a:t>Where each</a:t>
            </a:r>
          </a:p>
          <a:p>
            <a:pPr algn="ctr"/>
            <a:r>
              <a:rPr lang="en-US" dirty="0">
                <a:solidFill>
                  <a:schemeClr val="tx2"/>
                </a:solidFill>
              </a:rPr>
              <a:t> ‘n’ is going (</a:t>
            </a:r>
            <a:r>
              <a:rPr lang="en-US" dirty="0" err="1">
                <a:solidFill>
                  <a:schemeClr val="tx2"/>
                </a:solidFill>
              </a:rPr>
              <a:t>ie</a:t>
            </a:r>
            <a:r>
              <a:rPr lang="en-US" dirty="0">
                <a:solidFill>
                  <a:schemeClr val="tx2"/>
                </a:solidFill>
              </a:rPr>
              <a:t> steady state</a:t>
            </a:r>
          </a:p>
          <a:p>
            <a:pPr algn="ctr"/>
            <a:r>
              <a:rPr lang="en-US" dirty="0">
                <a:solidFill>
                  <a:schemeClr val="tx2"/>
                </a:solidFill>
              </a:rPr>
              <a:t> at that voltage)</a:t>
            </a:r>
          </a:p>
        </p:txBody>
      </p:sp>
      <p:sp>
        <p:nvSpPr>
          <p:cNvPr id="15" name="TextBox 14"/>
          <p:cNvSpPr txBox="1"/>
          <p:nvPr/>
        </p:nvSpPr>
        <p:spPr>
          <a:xfrm>
            <a:off x="6858000" y="3810000"/>
            <a:ext cx="1191736" cy="646331"/>
          </a:xfrm>
          <a:prstGeom prst="rect">
            <a:avLst/>
          </a:prstGeom>
          <a:noFill/>
        </p:spPr>
        <p:txBody>
          <a:bodyPr wrap="none" rtlCol="0">
            <a:spAutoFit/>
          </a:bodyPr>
          <a:lstStyle/>
          <a:p>
            <a:pPr algn="ctr"/>
            <a:r>
              <a:rPr lang="en-US" dirty="0">
                <a:solidFill>
                  <a:schemeClr val="tx2"/>
                </a:solidFill>
              </a:rPr>
              <a:t>How fast it</a:t>
            </a:r>
          </a:p>
          <a:p>
            <a:pPr algn="ctr"/>
            <a:r>
              <a:rPr lang="en-US" dirty="0">
                <a:solidFill>
                  <a:schemeClr val="tx2"/>
                </a:solidFill>
              </a:rPr>
              <a:t>gets there</a:t>
            </a:r>
          </a:p>
        </p:txBody>
      </p:sp>
    </p:spTree>
    <p:extLst>
      <p:ext uri="{BB962C8B-B14F-4D97-AF65-F5344CB8AC3E}">
        <p14:creationId xmlns:p14="http://schemas.microsoft.com/office/powerpoint/2010/main" val="117423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p:bldP spid="11" grpId="0"/>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Voltage gated Na</a:t>
            </a:r>
            <a:r>
              <a:rPr lang="en-US" baseline="30000" dirty="0"/>
              <a:t>+</a:t>
            </a:r>
            <a:r>
              <a:rPr lang="en-US" dirty="0"/>
              <a:t> channels</a:t>
            </a:r>
          </a:p>
        </p:txBody>
      </p:sp>
      <p:pic>
        <p:nvPicPr>
          <p:cNvPr id="5"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1291" t="61095" r="1860" b="4323"/>
          <a:stretch/>
        </p:blipFill>
        <p:spPr>
          <a:xfrm>
            <a:off x="3276600" y="914400"/>
            <a:ext cx="5715000" cy="228600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324853" y="1706160"/>
                <a:ext cx="2951747" cy="1200329"/>
              </a:xfrm>
              <a:prstGeom prst="rect">
                <a:avLst/>
              </a:prstGeom>
              <a:noFill/>
            </p:spPr>
            <p:txBody>
              <a:bodyPr wrap="square" rtlCol="0">
                <a:spAutoFit/>
              </a:bodyPr>
              <a:lstStyle/>
              <a:p>
                <a:r>
                  <a:rPr lang="en-US" dirty="0"/>
                  <a:t>Na+ channels have 2 gates:</a:t>
                </a:r>
              </a:p>
              <a:p>
                <a:r>
                  <a:rPr lang="en-US" dirty="0"/>
                  <a:t>	</a:t>
                </a:r>
                <a:r>
                  <a:rPr lang="en-US" b="1" dirty="0"/>
                  <a:t>activation</a:t>
                </a:r>
                <a:r>
                  <a:rPr lang="en-US" dirty="0"/>
                  <a:t> gate</a:t>
                </a:r>
              </a:p>
              <a:p>
                <a:r>
                  <a:rPr lang="en-US" dirty="0"/>
                  <a:t>	</a:t>
                </a:r>
                <a14:m>
                  <m:oMath xmlns:m="http://schemas.openxmlformats.org/officeDocument/2006/math">
                    <m:r>
                      <a:rPr lang="en-US" b="0" i="1" smtClean="0">
                        <a:latin typeface="Cambria Math" charset="0"/>
                      </a:rPr>
                      <m:t>𝑚</m:t>
                    </m:r>
                  </m:oMath>
                </a14:m>
                <a:endParaRPr lang="en-US" dirty="0"/>
              </a:p>
              <a:p>
                <a:r>
                  <a:rPr lang="en-US" dirty="0"/>
                  <a:t>	</a:t>
                </a:r>
              </a:p>
            </p:txBody>
          </p:sp>
        </mc:Choice>
        <mc:Fallback xmlns="">
          <p:sp>
            <p:nvSpPr>
              <p:cNvPr id="6" name="TextBox 5"/>
              <p:cNvSpPr txBox="1">
                <a:spLocks noRot="1" noChangeAspect="1" noMove="1" noResize="1" noEditPoints="1" noAdjustHandles="1" noChangeArrowheads="1" noChangeShapeType="1" noTextEdit="1"/>
              </p:cNvSpPr>
              <p:nvPr/>
            </p:nvSpPr>
            <p:spPr>
              <a:xfrm>
                <a:off x="324853" y="1706160"/>
                <a:ext cx="2951747" cy="1200329"/>
              </a:xfrm>
              <a:prstGeom prst="rect">
                <a:avLst/>
              </a:prstGeom>
              <a:blipFill rotWithShape="0">
                <a:blip r:embed="rId3"/>
                <a:stretch>
                  <a:fillRect l="-1649" t="-3046"/>
                </a:stretch>
              </a:blipFill>
            </p:spPr>
            <p:txBody>
              <a:bodyPr/>
              <a:lstStyle/>
              <a:p>
                <a:r>
                  <a:rPr lang="en-US">
                    <a:noFill/>
                  </a:rPr>
                  <a:t> </a:t>
                </a:r>
              </a:p>
            </p:txBody>
          </p:sp>
        </mc:Fallback>
      </mc:AlternateContent>
      <p:cxnSp>
        <p:nvCxnSpPr>
          <p:cNvPr id="8" name="Straight Arrow Connector 7"/>
          <p:cNvCxnSpPr/>
          <p:nvPr/>
        </p:nvCxnSpPr>
        <p:spPr>
          <a:xfrm>
            <a:off x="2895600" y="2167825"/>
            <a:ext cx="1143000" cy="1483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895600" y="2666344"/>
            <a:ext cx="1143000" cy="1483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flipH="1">
                <a:off x="1226819" y="2570057"/>
                <a:ext cx="1859281" cy="923330"/>
              </a:xfrm>
              <a:prstGeom prst="rect">
                <a:avLst/>
              </a:prstGeom>
              <a:noFill/>
            </p:spPr>
            <p:txBody>
              <a:bodyPr wrap="square" rtlCol="0">
                <a:spAutoFit/>
              </a:bodyPr>
              <a:lstStyle/>
              <a:p>
                <a:r>
                  <a:rPr lang="en-US" b="1" dirty="0"/>
                  <a:t>inactivation</a:t>
                </a:r>
                <a:r>
                  <a:rPr lang="en-US" dirty="0"/>
                  <a:t> gate </a:t>
                </a:r>
                <a14:m>
                  <m:oMath xmlns:m="http://schemas.openxmlformats.org/officeDocument/2006/math">
                    <m:r>
                      <a:rPr lang="en-US" b="0" i="1" smtClean="0">
                        <a:latin typeface="Cambria Math" charset="0"/>
                      </a:rPr>
                      <m:t>h</m:t>
                    </m:r>
                  </m:oMath>
                </a14:m>
                <a:endParaRPr lang="en-US" dirty="0"/>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flipH="1">
                <a:off x="1226819" y="2570057"/>
                <a:ext cx="1859281" cy="923330"/>
              </a:xfrm>
              <a:prstGeom prst="rect">
                <a:avLst/>
              </a:prstGeom>
              <a:blipFill rotWithShape="0">
                <a:blip r:embed="rId4"/>
                <a:stretch>
                  <a:fillRect l="-2623" t="-3974"/>
                </a:stretch>
              </a:blipFill>
            </p:spPr>
            <p:txBody>
              <a:bodyPr/>
              <a:lstStyle/>
              <a:p>
                <a:r>
                  <a:rPr lang="en-US">
                    <a:noFill/>
                  </a:rPr>
                  <a:t> </a:t>
                </a:r>
              </a:p>
            </p:txBody>
          </p:sp>
        </mc:Fallback>
      </mc:AlternateContent>
      <p:pic>
        <p:nvPicPr>
          <p:cNvPr id="11"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442" t="2305" r="1291" b="42363"/>
          <a:stretch/>
        </p:blipFill>
        <p:spPr>
          <a:xfrm>
            <a:off x="3276600" y="3200400"/>
            <a:ext cx="5562600" cy="3657600"/>
          </a:xfrm>
        </p:spPr>
      </p:pic>
      <mc:AlternateContent xmlns:mc="http://schemas.openxmlformats.org/markup-compatibility/2006" xmlns:a14="http://schemas.microsoft.com/office/drawing/2010/main">
        <mc:Choice Requires="a14">
          <p:sp>
            <p:nvSpPr>
              <p:cNvPr id="12" name="TextBox 11"/>
              <p:cNvSpPr txBox="1"/>
              <p:nvPr/>
            </p:nvSpPr>
            <p:spPr>
              <a:xfrm>
                <a:off x="324853" y="4343400"/>
                <a:ext cx="3993131" cy="923330"/>
              </a:xfrm>
              <a:prstGeom prst="rect">
                <a:avLst/>
              </a:prstGeom>
              <a:noFill/>
            </p:spPr>
            <p:txBody>
              <a:bodyPr wrap="square" rtlCol="0">
                <a:spAutoFit/>
              </a:bodyPr>
              <a:lstStyle/>
              <a:p>
                <a:r>
                  <a:rPr lang="en-US" dirty="0"/>
                  <a:t>Increase in voltage</a:t>
                </a:r>
              </a:p>
              <a:p>
                <a:r>
                  <a:rPr lang="en-US" dirty="0"/>
                  <a:t> increases </a:t>
                </a:r>
                <a14:m>
                  <m:oMath xmlns:m="http://schemas.openxmlformats.org/officeDocument/2006/math">
                    <m:r>
                      <a:rPr lang="en-US" b="0" i="1" smtClean="0">
                        <a:latin typeface="Cambria Math" charset="0"/>
                      </a:rPr>
                      <m:t>𝑚</m:t>
                    </m:r>
                  </m:oMath>
                </a14:m>
                <a:endParaRPr lang="en-US" b="0" dirty="0"/>
              </a:p>
              <a:p>
                <a:r>
                  <a:rPr lang="en-US" dirty="0"/>
                  <a:t>but decreases </a:t>
                </a:r>
                <a14:m>
                  <m:oMath xmlns:m="http://schemas.openxmlformats.org/officeDocument/2006/math">
                    <m:r>
                      <a:rPr lang="en-US" b="0" i="1" smtClean="0">
                        <a:latin typeface="Cambria Math" charset="0"/>
                      </a:rPr>
                      <m:t>h</m:t>
                    </m:r>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24853" y="4343400"/>
                <a:ext cx="3993131" cy="923330"/>
              </a:xfrm>
              <a:prstGeom prst="rect">
                <a:avLst/>
              </a:prstGeom>
              <a:blipFill rotWithShape="0">
                <a:blip r:embed="rId5"/>
                <a:stretch>
                  <a:fillRect l="-1221" t="-3974" b="-92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152833" y="5562600"/>
                <a:ext cx="975460"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𝑃</m:t>
                          </m:r>
                        </m:e>
                        <m:sub>
                          <m:r>
                            <a:rPr lang="en-US" b="0" i="1" smtClean="0">
                              <a:latin typeface="Cambria Math" charset="0"/>
                            </a:rPr>
                            <m:t>𝑁𝑎</m:t>
                          </m:r>
                        </m:sub>
                      </m:sSub>
                      <m:r>
                        <a:rPr lang="en-US" b="0" i="1" smtClean="0">
                          <a:latin typeface="Cambria Math" charset="0"/>
                          <a:ea typeface="Cambria Math" charset="0"/>
                          <a:cs typeface="Cambria Math" charset="0"/>
                        </a:rPr>
                        <m:t>~</m:t>
                      </m:r>
                      <m:r>
                        <a:rPr lang="en-US" b="0" i="1" smtClean="0">
                          <a:latin typeface="Cambria Math" charset="0"/>
                        </a:rPr>
                        <m:t>𝑚</m:t>
                      </m:r>
                      <m:r>
                        <a:rPr lang="en-US" b="0" i="1" baseline="30000" smtClean="0">
                          <a:latin typeface="Cambria Math" charset="0"/>
                        </a:rPr>
                        <m:t>3</m:t>
                      </m:r>
                      <m:r>
                        <a:rPr lang="en-US" b="0" i="1" smtClean="0">
                          <a:latin typeface="Cambria Math" charset="0"/>
                        </a:rPr>
                        <m:t>h</m:t>
                      </m:r>
                    </m:oMath>
                  </m:oMathPara>
                </a14:m>
                <a:endParaRPr lang="en-US" baseline="30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2152833" y="5562600"/>
                <a:ext cx="975460" cy="270652"/>
              </a:xfrm>
              <a:prstGeom prst="rect">
                <a:avLst/>
              </a:prstGeom>
              <a:blipFill rotWithShape="0">
                <a:blip r:embed="rId6"/>
                <a:stretch>
                  <a:fillRect l="-5625" r="-6875" b="-20455"/>
                </a:stretch>
              </a:blipFill>
            </p:spPr>
            <p:txBody>
              <a:bodyPr/>
              <a:lstStyle/>
              <a:p>
                <a:r>
                  <a:rPr lang="en-US">
                    <a:noFill/>
                  </a:rPr>
                  <a:t> </a:t>
                </a:r>
              </a:p>
            </p:txBody>
          </p:sp>
        </mc:Fallback>
      </mc:AlternateContent>
    </p:spTree>
    <p:extLst>
      <p:ext uri="{BB962C8B-B14F-4D97-AF65-F5344CB8AC3E}">
        <p14:creationId xmlns:p14="http://schemas.microsoft.com/office/powerpoint/2010/main" val="214412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6" name="TextBox 5"/>
              <p:cNvSpPr txBox="1"/>
              <p:nvPr/>
            </p:nvSpPr>
            <p:spPr>
              <a:xfrm>
                <a:off x="4191000" y="1295400"/>
                <a:ext cx="3167662"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bg-BG" i="1" smtClean="0">
                              <a:latin typeface="Cambria Math" panose="02040503050406030204" pitchFamily="18" charset="0"/>
                            </a:rPr>
                          </m:ctrlPr>
                        </m:fPr>
                        <m:num>
                          <m:r>
                            <a:rPr lang="en-US" i="1">
                              <a:latin typeface="Cambria Math" charset="0"/>
                            </a:rPr>
                            <m:t>𝑑</m:t>
                          </m:r>
                          <m:r>
                            <a:rPr lang="en-US" b="0" i="1" smtClean="0">
                              <a:latin typeface="Cambria Math" charset="0"/>
                            </a:rPr>
                            <m:t>𝑛</m:t>
                          </m:r>
                        </m:num>
                        <m:den>
                          <m:r>
                            <a:rPr lang="en-US" i="1">
                              <a:latin typeface="Cambria Math" charset="0"/>
                            </a:rPr>
                            <m:t>𝑑𝑡</m:t>
                          </m:r>
                        </m:den>
                      </m:f>
                      <m:r>
                        <a:rPr lang="en-US" b="0" i="1" smtClean="0">
                          <a:latin typeface="Cambria Math" charset="0"/>
                        </a:rPr>
                        <m:t>=</m:t>
                      </m:r>
                      <m:r>
                        <a:rPr lang="en-US" i="1">
                          <a:latin typeface="Cambria Math" charset="0"/>
                          <a:ea typeface="Cambria Math" charset="0"/>
                          <a:cs typeface="Cambria Math" charset="0"/>
                        </a:rPr>
                        <m:t>∝</m:t>
                      </m:r>
                      <m:r>
                        <a:rPr lang="en-US" i="1" baseline="-25000">
                          <a:latin typeface="Cambria Math" charset="0"/>
                          <a:ea typeface="Cambria Math" charset="0"/>
                          <a:cs typeface="Cambria Math" charset="0"/>
                        </a:rPr>
                        <m:t>𝑛</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𝑉</m:t>
                          </m:r>
                        </m:e>
                      </m:d>
                      <m:d>
                        <m:dPr>
                          <m:ctrlPr>
                            <a:rPr lang="en-US" i="1">
                              <a:solidFill>
                                <a:prstClr val="black"/>
                              </a:solidFill>
                              <a:latin typeface="Cambria Math" panose="02040503050406030204" pitchFamily="18" charset="0"/>
                            </a:rPr>
                          </m:ctrlPr>
                        </m:dPr>
                        <m:e>
                          <m:r>
                            <a:rPr lang="en-US" i="1">
                              <a:solidFill>
                                <a:prstClr val="black"/>
                              </a:solidFill>
                              <a:latin typeface="Cambria Math"/>
                            </a:rPr>
                            <m:t> </m:t>
                          </m:r>
                          <m:r>
                            <a:rPr lang="en-US" b="0" i="1" smtClean="0">
                              <a:solidFill>
                                <a:prstClr val="black"/>
                              </a:solidFill>
                              <a:latin typeface="Cambria Math" charset="0"/>
                            </a:rPr>
                            <m:t>1−</m:t>
                          </m:r>
                          <m:r>
                            <a:rPr lang="en-US" b="0" i="1" smtClean="0">
                              <a:solidFill>
                                <a:prstClr val="black"/>
                              </a:solidFill>
                              <a:latin typeface="Cambria Math" charset="0"/>
                            </a:rPr>
                            <m:t>𝑛</m:t>
                          </m:r>
                        </m:e>
                      </m:d>
                      <m:r>
                        <a:rPr lang="en-US" b="0" i="1" smtClean="0">
                          <a:solidFill>
                            <a:prstClr val="black"/>
                          </a:solidFill>
                          <a:latin typeface="Cambria Math" charset="0"/>
                        </a:rPr>
                        <m:t>−</m:t>
                      </m:r>
                      <m:r>
                        <a:rPr lang="en-US" i="1">
                          <a:latin typeface="Cambria Math" charset="0"/>
                          <a:ea typeface="Cambria Math" charset="0"/>
                          <a:cs typeface="Cambria Math" charset="0"/>
                        </a:rPr>
                        <m:t>𝛽</m:t>
                      </m:r>
                      <m:r>
                        <a:rPr lang="en-US" i="1" baseline="-25000">
                          <a:latin typeface="Cambria Math" charset="0"/>
                          <a:ea typeface="Cambria Math" charset="0"/>
                          <a:cs typeface="Cambria Math" charset="0"/>
                        </a:rPr>
                        <m:t>𝑛</m:t>
                      </m:r>
                      <m:r>
                        <a:rPr lang="en-US" i="1">
                          <a:latin typeface="Cambria Math" charset="0"/>
                          <a:ea typeface="Cambria Math" charset="0"/>
                          <a:cs typeface="Cambria Math" charset="0"/>
                        </a:rPr>
                        <m:t>(</m:t>
                      </m:r>
                      <m:r>
                        <a:rPr lang="en-US" i="1">
                          <a:latin typeface="Cambria Math" charset="0"/>
                          <a:ea typeface="Cambria Math" charset="0"/>
                          <a:cs typeface="Cambria Math" charset="0"/>
                        </a:rPr>
                        <m:t>𝑉</m:t>
                      </m:r>
                      <m:r>
                        <a:rPr lang="en-US" i="1">
                          <a:latin typeface="Cambria Math" charset="0"/>
                          <a:ea typeface="Cambria Math" charset="0"/>
                          <a:cs typeface="Cambria Math" charset="0"/>
                        </a:rPr>
                        <m:t>)</m:t>
                      </m:r>
                      <m:d>
                        <m:dPr>
                          <m:ctrlPr>
                            <a:rPr lang="en-US" i="1">
                              <a:solidFill>
                                <a:prstClr val="black"/>
                              </a:solidFill>
                              <a:latin typeface="Cambria Math" panose="02040503050406030204" pitchFamily="18" charset="0"/>
                            </a:rPr>
                          </m:ctrlPr>
                        </m:dPr>
                        <m:e>
                          <m:r>
                            <a:rPr lang="en-US" i="1" smtClean="0">
                              <a:solidFill>
                                <a:prstClr val="black"/>
                              </a:solidFill>
                              <a:latin typeface="Cambria Math" charset="0"/>
                            </a:rPr>
                            <m:t>𝑛</m:t>
                          </m:r>
                        </m:e>
                      </m:d>
                    </m:oMath>
                  </m:oMathPara>
                </a14:m>
                <a:endParaRPr lang="en-US" baseline="-25000" dirty="0"/>
              </a:p>
            </p:txBody>
          </p:sp>
        </mc:Choice>
        <mc:Fallback xmlns="">
          <p:sp>
            <p:nvSpPr>
              <p:cNvPr id="6" name="TextBox 5"/>
              <p:cNvSpPr txBox="1">
                <a:spLocks noRot="1" noChangeAspect="1" noMove="1" noResize="1" noEditPoints="1" noAdjustHandles="1" noChangeArrowheads="1" noChangeShapeType="1" noTextEdit="1"/>
              </p:cNvSpPr>
              <p:nvPr/>
            </p:nvSpPr>
            <p:spPr>
              <a:xfrm>
                <a:off x="4191000" y="1295400"/>
                <a:ext cx="3167662" cy="52591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195011" y="2384875"/>
                <a:ext cx="3379258"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bg-BG" i="1" smtClean="0">
                              <a:latin typeface="Cambria Math" panose="02040503050406030204" pitchFamily="18" charset="0"/>
                            </a:rPr>
                          </m:ctrlPr>
                        </m:fPr>
                        <m:num>
                          <m:r>
                            <a:rPr lang="en-US" i="1">
                              <a:latin typeface="Cambria Math" charset="0"/>
                            </a:rPr>
                            <m:t>𝑑</m:t>
                          </m:r>
                          <m:r>
                            <a:rPr lang="en-US" b="0" i="1" smtClean="0">
                              <a:latin typeface="Cambria Math" charset="0"/>
                            </a:rPr>
                            <m:t>𝑚</m:t>
                          </m:r>
                        </m:num>
                        <m:den>
                          <m:r>
                            <a:rPr lang="en-US" i="1">
                              <a:latin typeface="Cambria Math" charset="0"/>
                            </a:rPr>
                            <m:t>𝑑𝑡</m:t>
                          </m:r>
                        </m:den>
                      </m:f>
                      <m:r>
                        <a:rPr lang="en-US" b="0" i="1" smtClean="0">
                          <a:latin typeface="Cambria Math" charset="0"/>
                        </a:rPr>
                        <m:t>=</m:t>
                      </m:r>
                      <m:r>
                        <a:rPr lang="en-US" i="1">
                          <a:latin typeface="Cambria Math" charset="0"/>
                          <a:ea typeface="Cambria Math" charset="0"/>
                          <a:cs typeface="Cambria Math" charset="0"/>
                        </a:rPr>
                        <m:t>∝</m:t>
                      </m:r>
                      <m:r>
                        <a:rPr lang="en-US" b="0" i="1" baseline="-25000" smtClean="0">
                          <a:latin typeface="Cambria Math" charset="0"/>
                          <a:ea typeface="Cambria Math" charset="0"/>
                          <a:cs typeface="Cambria Math" charset="0"/>
                        </a:rPr>
                        <m:t>𝑚</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𝑉</m:t>
                          </m:r>
                        </m:e>
                      </m:d>
                      <m:d>
                        <m:dPr>
                          <m:ctrlPr>
                            <a:rPr lang="en-US" i="1">
                              <a:solidFill>
                                <a:prstClr val="black"/>
                              </a:solidFill>
                              <a:latin typeface="Cambria Math" panose="02040503050406030204" pitchFamily="18" charset="0"/>
                            </a:rPr>
                          </m:ctrlPr>
                        </m:dPr>
                        <m:e>
                          <m:r>
                            <a:rPr lang="en-US" b="0" i="1" smtClean="0">
                              <a:solidFill>
                                <a:prstClr val="black"/>
                              </a:solidFill>
                              <a:latin typeface="Cambria Math" charset="0"/>
                            </a:rPr>
                            <m:t>1−</m:t>
                          </m:r>
                          <m:r>
                            <a:rPr lang="en-US" b="0" i="1" smtClean="0">
                              <a:solidFill>
                                <a:prstClr val="black"/>
                              </a:solidFill>
                              <a:latin typeface="Cambria Math" charset="0"/>
                            </a:rPr>
                            <m:t>𝑚</m:t>
                          </m:r>
                        </m:e>
                      </m:d>
                      <m:r>
                        <a:rPr lang="en-US" b="0" i="1" smtClean="0">
                          <a:solidFill>
                            <a:prstClr val="black"/>
                          </a:solidFill>
                          <a:latin typeface="Cambria Math" charset="0"/>
                        </a:rPr>
                        <m:t>−</m:t>
                      </m:r>
                      <m:r>
                        <a:rPr lang="en-US" i="1">
                          <a:latin typeface="Cambria Math" charset="0"/>
                          <a:ea typeface="Cambria Math" charset="0"/>
                          <a:cs typeface="Cambria Math" charset="0"/>
                        </a:rPr>
                        <m:t>𝛽</m:t>
                      </m:r>
                      <m:r>
                        <a:rPr lang="en-US" b="0" i="1" baseline="-25000" smtClean="0">
                          <a:latin typeface="Cambria Math" charset="0"/>
                          <a:ea typeface="Cambria Math" charset="0"/>
                          <a:cs typeface="Cambria Math" charset="0"/>
                        </a:rPr>
                        <m:t>𝑚</m:t>
                      </m:r>
                      <m:r>
                        <a:rPr lang="en-US" i="1">
                          <a:latin typeface="Cambria Math" charset="0"/>
                          <a:ea typeface="Cambria Math" charset="0"/>
                          <a:cs typeface="Cambria Math" charset="0"/>
                        </a:rPr>
                        <m:t>(</m:t>
                      </m:r>
                      <m:r>
                        <a:rPr lang="en-US" i="1">
                          <a:latin typeface="Cambria Math" charset="0"/>
                          <a:ea typeface="Cambria Math" charset="0"/>
                          <a:cs typeface="Cambria Math" charset="0"/>
                        </a:rPr>
                        <m:t>𝑉</m:t>
                      </m:r>
                      <m:r>
                        <a:rPr lang="en-US" i="1">
                          <a:latin typeface="Cambria Math" charset="0"/>
                          <a:ea typeface="Cambria Math" charset="0"/>
                          <a:cs typeface="Cambria Math" charset="0"/>
                        </a:rPr>
                        <m:t>)</m:t>
                      </m:r>
                      <m:d>
                        <m:dPr>
                          <m:ctrlPr>
                            <a:rPr lang="en-US" i="1">
                              <a:solidFill>
                                <a:prstClr val="black"/>
                              </a:solidFill>
                              <a:latin typeface="Cambria Math" panose="02040503050406030204" pitchFamily="18" charset="0"/>
                            </a:rPr>
                          </m:ctrlPr>
                        </m:dPr>
                        <m:e>
                          <m:r>
                            <a:rPr lang="en-US" b="0" i="1" smtClean="0">
                              <a:solidFill>
                                <a:prstClr val="black"/>
                              </a:solidFill>
                              <a:latin typeface="Cambria Math" charset="0"/>
                            </a:rPr>
                            <m:t>𝑚</m:t>
                          </m:r>
                        </m:e>
                      </m:d>
                    </m:oMath>
                  </m:oMathPara>
                </a14:m>
                <a:endParaRPr lang="en-US" baseline="-25000" dirty="0"/>
              </a:p>
            </p:txBody>
          </p:sp>
        </mc:Choice>
        <mc:Fallback xmlns="">
          <p:sp>
            <p:nvSpPr>
              <p:cNvPr id="7" name="TextBox 6"/>
              <p:cNvSpPr txBox="1">
                <a:spLocks noRot="1" noChangeAspect="1" noMove="1" noResize="1" noEditPoints="1" noAdjustHandles="1" noChangeArrowheads="1" noChangeShapeType="1" noTextEdit="1"/>
              </p:cNvSpPr>
              <p:nvPr/>
            </p:nvSpPr>
            <p:spPr>
              <a:xfrm>
                <a:off x="4195011" y="2384875"/>
                <a:ext cx="3379258" cy="52591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195011" y="3211393"/>
                <a:ext cx="3095527"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bg-BG" i="1" smtClean="0">
                              <a:latin typeface="Cambria Math" panose="02040503050406030204" pitchFamily="18" charset="0"/>
                            </a:rPr>
                          </m:ctrlPr>
                        </m:fPr>
                        <m:num>
                          <m:r>
                            <a:rPr lang="en-US" i="1">
                              <a:latin typeface="Cambria Math" charset="0"/>
                            </a:rPr>
                            <m:t>𝑑</m:t>
                          </m:r>
                          <m:r>
                            <a:rPr lang="en-US" b="0" i="1" smtClean="0">
                              <a:latin typeface="Cambria Math" charset="0"/>
                            </a:rPr>
                            <m:t>h</m:t>
                          </m:r>
                        </m:num>
                        <m:den>
                          <m:r>
                            <a:rPr lang="en-US" i="1">
                              <a:latin typeface="Cambria Math" charset="0"/>
                            </a:rPr>
                            <m:t>𝑑𝑡</m:t>
                          </m:r>
                        </m:den>
                      </m:f>
                      <m:r>
                        <a:rPr lang="en-US" b="0" i="1" smtClean="0">
                          <a:latin typeface="Cambria Math" charset="0"/>
                        </a:rPr>
                        <m:t>=</m:t>
                      </m:r>
                      <m:r>
                        <a:rPr lang="en-US" i="1">
                          <a:latin typeface="Cambria Math" charset="0"/>
                          <a:ea typeface="Cambria Math" charset="0"/>
                          <a:cs typeface="Cambria Math" charset="0"/>
                        </a:rPr>
                        <m:t>∝</m:t>
                      </m:r>
                      <m:r>
                        <a:rPr lang="en-US" b="0" i="1" baseline="-25000" smtClean="0">
                          <a:latin typeface="Cambria Math" charset="0"/>
                          <a:ea typeface="Cambria Math" charset="0"/>
                          <a:cs typeface="Cambria Math" charset="0"/>
                        </a:rPr>
                        <m:t>h</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𝑉</m:t>
                          </m:r>
                        </m:e>
                      </m:d>
                      <m:d>
                        <m:dPr>
                          <m:ctrlPr>
                            <a:rPr lang="en-US" i="1">
                              <a:solidFill>
                                <a:prstClr val="black"/>
                              </a:solidFill>
                              <a:latin typeface="Cambria Math" panose="02040503050406030204" pitchFamily="18" charset="0"/>
                            </a:rPr>
                          </m:ctrlPr>
                        </m:dPr>
                        <m:e>
                          <m:r>
                            <a:rPr lang="en-US" b="0" i="1" smtClean="0">
                              <a:solidFill>
                                <a:prstClr val="black"/>
                              </a:solidFill>
                              <a:latin typeface="Cambria Math" charset="0"/>
                            </a:rPr>
                            <m:t>1−</m:t>
                          </m:r>
                          <m:r>
                            <a:rPr lang="en-US" b="0" i="1" smtClean="0">
                              <a:solidFill>
                                <a:prstClr val="black"/>
                              </a:solidFill>
                              <a:latin typeface="Cambria Math" charset="0"/>
                            </a:rPr>
                            <m:t>h</m:t>
                          </m:r>
                        </m:e>
                      </m:d>
                      <m:r>
                        <a:rPr lang="en-US" b="0" i="1" smtClean="0">
                          <a:solidFill>
                            <a:prstClr val="black"/>
                          </a:solidFill>
                          <a:latin typeface="Cambria Math" charset="0"/>
                        </a:rPr>
                        <m:t>−</m:t>
                      </m:r>
                      <m:r>
                        <a:rPr lang="en-US" i="1">
                          <a:latin typeface="Cambria Math" charset="0"/>
                          <a:ea typeface="Cambria Math" charset="0"/>
                          <a:cs typeface="Cambria Math" charset="0"/>
                        </a:rPr>
                        <m:t>𝛽</m:t>
                      </m:r>
                      <m:r>
                        <a:rPr lang="en-US" b="0" i="1" baseline="-25000" smtClean="0">
                          <a:latin typeface="Cambria Math" charset="0"/>
                          <a:ea typeface="Cambria Math" charset="0"/>
                          <a:cs typeface="Cambria Math" charset="0"/>
                        </a:rPr>
                        <m:t>h</m:t>
                      </m:r>
                      <m:r>
                        <a:rPr lang="en-US" i="1">
                          <a:latin typeface="Cambria Math" charset="0"/>
                          <a:ea typeface="Cambria Math" charset="0"/>
                          <a:cs typeface="Cambria Math" charset="0"/>
                        </a:rPr>
                        <m:t>(</m:t>
                      </m:r>
                      <m:r>
                        <a:rPr lang="en-US" i="1">
                          <a:latin typeface="Cambria Math" charset="0"/>
                          <a:ea typeface="Cambria Math" charset="0"/>
                          <a:cs typeface="Cambria Math" charset="0"/>
                        </a:rPr>
                        <m:t>𝑉</m:t>
                      </m:r>
                      <m:r>
                        <a:rPr lang="en-US" i="1">
                          <a:latin typeface="Cambria Math" charset="0"/>
                          <a:ea typeface="Cambria Math" charset="0"/>
                          <a:cs typeface="Cambria Math" charset="0"/>
                        </a:rPr>
                        <m:t>)</m:t>
                      </m:r>
                      <m:d>
                        <m:dPr>
                          <m:ctrlPr>
                            <a:rPr lang="en-US" i="1">
                              <a:solidFill>
                                <a:prstClr val="black"/>
                              </a:solidFill>
                              <a:latin typeface="Cambria Math" panose="02040503050406030204" pitchFamily="18" charset="0"/>
                            </a:rPr>
                          </m:ctrlPr>
                        </m:dPr>
                        <m:e>
                          <m:r>
                            <a:rPr lang="en-US" b="0" i="1" smtClean="0">
                              <a:solidFill>
                                <a:prstClr val="black"/>
                              </a:solidFill>
                              <a:latin typeface="Cambria Math" charset="0"/>
                            </a:rPr>
                            <m:t>h</m:t>
                          </m:r>
                        </m:e>
                      </m:d>
                    </m:oMath>
                  </m:oMathPara>
                </a14:m>
                <a:endParaRPr lang="en-US" baseline="-25000" dirty="0"/>
              </a:p>
            </p:txBody>
          </p:sp>
        </mc:Choice>
        <mc:Fallback xmlns="">
          <p:sp>
            <p:nvSpPr>
              <p:cNvPr id="8" name="TextBox 7"/>
              <p:cNvSpPr txBox="1">
                <a:spLocks noRot="1" noChangeAspect="1" noMove="1" noResize="1" noEditPoints="1" noAdjustHandles="1" noChangeArrowheads="1" noChangeShapeType="1" noTextEdit="1"/>
              </p:cNvSpPr>
              <p:nvPr/>
            </p:nvSpPr>
            <p:spPr>
              <a:xfrm>
                <a:off x="4195011" y="3211393"/>
                <a:ext cx="3095527" cy="525913"/>
              </a:xfrm>
              <a:prstGeom prst="rect">
                <a:avLst/>
              </a:prstGeom>
              <a:blipFill rotWithShape="0">
                <a:blip r:embed="rId4"/>
                <a:stretch>
                  <a:fillRect/>
                </a:stretch>
              </a:blipFill>
            </p:spPr>
            <p:txBody>
              <a:bodyPr/>
              <a:lstStyle/>
              <a:p>
                <a:r>
                  <a:rPr lang="en-US">
                    <a:noFill/>
                  </a:rPr>
                  <a:t> </a:t>
                </a:r>
              </a:p>
            </p:txBody>
          </p:sp>
        </mc:Fallback>
      </mc:AlternateContent>
      <p:sp>
        <p:nvSpPr>
          <p:cNvPr id="9" name="TextBox 8"/>
          <p:cNvSpPr txBox="1"/>
          <p:nvPr/>
        </p:nvSpPr>
        <p:spPr>
          <a:xfrm>
            <a:off x="1447800" y="1417617"/>
            <a:ext cx="2613023" cy="369332"/>
          </a:xfrm>
          <a:prstGeom prst="rect">
            <a:avLst/>
          </a:prstGeom>
          <a:noFill/>
        </p:spPr>
        <p:txBody>
          <a:bodyPr wrap="none" rtlCol="0">
            <a:spAutoFit/>
          </a:bodyPr>
          <a:lstStyle/>
          <a:p>
            <a:r>
              <a:rPr lang="en-US" dirty="0"/>
              <a:t>Voltage gated K+ channel:</a:t>
            </a:r>
          </a:p>
        </p:txBody>
      </p:sp>
      <p:sp>
        <p:nvSpPr>
          <p:cNvPr id="10" name="TextBox 9"/>
          <p:cNvSpPr txBox="1"/>
          <p:nvPr/>
        </p:nvSpPr>
        <p:spPr>
          <a:xfrm>
            <a:off x="1143000" y="2884111"/>
            <a:ext cx="2752485" cy="369332"/>
          </a:xfrm>
          <a:prstGeom prst="rect">
            <a:avLst/>
          </a:prstGeom>
          <a:noFill/>
        </p:spPr>
        <p:txBody>
          <a:bodyPr wrap="none" rtlCol="0">
            <a:spAutoFit/>
          </a:bodyPr>
          <a:lstStyle/>
          <a:p>
            <a:r>
              <a:rPr lang="en-US" dirty="0"/>
              <a:t>Voltage gated Na+ channel:</a:t>
            </a:r>
          </a:p>
        </p:txBody>
      </p:sp>
      <p:sp>
        <p:nvSpPr>
          <p:cNvPr id="11" name="Left Brace 10"/>
          <p:cNvSpPr/>
          <p:nvPr/>
        </p:nvSpPr>
        <p:spPr>
          <a:xfrm>
            <a:off x="3810000" y="2438400"/>
            <a:ext cx="304800" cy="126457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871422" y="4274227"/>
                <a:ext cx="2715505" cy="5259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bg-BG" b="0" i="1" smtClean="0">
                          <a:latin typeface="Cambria Math" charset="0"/>
                          <a:ea typeface="Cambria Math" charset="0"/>
                          <a:cs typeface="Cambria Math" charset="0"/>
                        </a:rPr>
                        <m:t>𝜏</m:t>
                      </m:r>
                      <m:r>
                        <a:rPr lang="en-US" b="0" i="1" baseline="-25000" smtClean="0">
                          <a:latin typeface="Cambria Math" charset="0"/>
                          <a:ea typeface="Cambria Math" charset="0"/>
                          <a:cs typeface="Cambria Math" charset="0"/>
                        </a:rPr>
                        <m:t>𝑛</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𝑉</m:t>
                      </m:r>
                      <m:r>
                        <a:rPr lang="en-US" b="0" i="1" smtClean="0">
                          <a:latin typeface="Cambria Math" charset="0"/>
                          <a:ea typeface="Cambria Math" charset="0"/>
                          <a:cs typeface="Cambria Math" charset="0"/>
                        </a:rPr>
                        <m:t>)</m:t>
                      </m:r>
                      <m:f>
                        <m:fPr>
                          <m:ctrlPr>
                            <a:rPr lang="bg-BG" b="0" i="1" smtClean="0">
                              <a:latin typeface="Cambria Math" panose="02040503050406030204" pitchFamily="18" charset="0"/>
                            </a:rPr>
                          </m:ctrlPr>
                        </m:fPr>
                        <m:num>
                          <m:r>
                            <a:rPr lang="en-US" b="0" i="1" smtClean="0">
                              <a:latin typeface="Cambria Math" charset="0"/>
                            </a:rPr>
                            <m:t>𝑑𝑛</m:t>
                          </m:r>
                        </m:num>
                        <m:den>
                          <m:r>
                            <a:rPr lang="en-US" b="0" i="1" smtClean="0">
                              <a:latin typeface="Cambria Math" charset="0"/>
                            </a:rPr>
                            <m:t>𝑑𝑡</m:t>
                          </m:r>
                        </m:den>
                      </m:f>
                      <m:r>
                        <a:rPr lang="en-US" b="0" i="1" smtClean="0">
                          <a:latin typeface="Cambria Math" charset="0"/>
                        </a:rPr>
                        <m:t>=</m:t>
                      </m:r>
                      <m:r>
                        <a:rPr lang="en-US" b="0" i="1" smtClean="0">
                          <a:latin typeface="Cambria Math" charset="0"/>
                        </a:rPr>
                        <m:t>𝑛</m:t>
                      </m:r>
                      <m:r>
                        <a:rPr lang="en-US" i="1" baseline="-25000">
                          <a:latin typeface="Cambria Math" charset="0"/>
                          <a:ea typeface="Cambria Math" charset="0"/>
                          <a:cs typeface="Cambria Math" charset="0"/>
                        </a:rPr>
                        <m:t>∞</m:t>
                      </m:r>
                      <m:r>
                        <a:rPr lang="en-US" b="0" i="1" smtClean="0">
                          <a:latin typeface="Cambria Math" charset="0"/>
                        </a:rPr>
                        <m:t>(</m:t>
                      </m:r>
                      <m:r>
                        <a:rPr lang="en-US" b="0" i="1" smtClean="0">
                          <a:latin typeface="Cambria Math" charset="0"/>
                        </a:rPr>
                        <m:t>𝑉</m:t>
                      </m:r>
                      <m:r>
                        <a:rPr lang="en-US" b="0" i="1" smtClean="0">
                          <a:latin typeface="Cambria Math" charset="0"/>
                        </a:rPr>
                        <m:t>)+</m:t>
                      </m:r>
                      <m:r>
                        <a:rPr lang="en-US" b="0" i="1" smtClean="0">
                          <a:latin typeface="Cambria Math" charset="0"/>
                        </a:rPr>
                        <m:t>𝑛</m:t>
                      </m:r>
                    </m:oMath>
                  </m:oMathPara>
                </a14:m>
                <a:endParaRPr lang="en-US" baseline="-25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3871422" y="4274227"/>
                <a:ext cx="2715505" cy="52591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754311" y="3962400"/>
                <a:ext cx="5145126" cy="369332"/>
              </a:xfrm>
              <a:prstGeom prst="rect">
                <a:avLst/>
              </a:prstGeom>
              <a:noFill/>
            </p:spPr>
            <p:txBody>
              <a:bodyPr wrap="none" rtlCol="0">
                <a:spAutoFit/>
              </a:bodyPr>
              <a:lstStyle/>
              <a:p>
                <a:r>
                  <a:rPr lang="en-US" dirty="0"/>
                  <a:t>Will get equivalent forms for </a:t>
                </a:r>
                <a14:m>
                  <m:oMath xmlns:m="http://schemas.openxmlformats.org/officeDocument/2006/math">
                    <m:r>
                      <a:rPr lang="en-US" b="0" i="1" smtClean="0">
                        <a:latin typeface="Cambria Math" charset="0"/>
                      </a:rPr>
                      <m:t>𝑚</m:t>
                    </m:r>
                  </m:oMath>
                </a14:m>
                <a:r>
                  <a:rPr lang="en-US" dirty="0"/>
                  <a:t> and </a:t>
                </a:r>
                <a14:m>
                  <m:oMath xmlns:m="http://schemas.openxmlformats.org/officeDocument/2006/math">
                    <m:r>
                      <a:rPr lang="en-US" b="0" i="1" smtClean="0">
                        <a:latin typeface="Cambria Math" charset="0"/>
                      </a:rPr>
                      <m:t>h</m:t>
                    </m:r>
                  </m:oMath>
                </a14:m>
                <a:r>
                  <a:rPr lang="en-US" dirty="0"/>
                  <a:t> as we did for </a:t>
                </a:r>
                <a14:m>
                  <m:oMath xmlns:m="http://schemas.openxmlformats.org/officeDocument/2006/math">
                    <m:r>
                      <a:rPr lang="en-US" b="0" i="1" smtClean="0">
                        <a:latin typeface="Cambria Math" charset="0"/>
                      </a:rPr>
                      <m:t>𝑛</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754311" y="3962400"/>
                <a:ext cx="5145126" cy="369332"/>
              </a:xfrm>
              <a:prstGeom prst="rect">
                <a:avLst/>
              </a:prstGeom>
              <a:blipFill rotWithShape="0">
                <a:blip r:embed="rId6"/>
                <a:stretch>
                  <a:fillRect l="-1066" t="-8197" b="-24590"/>
                </a:stretch>
              </a:blipFill>
            </p:spPr>
            <p:txBody>
              <a:bodyPr/>
              <a:lstStyle/>
              <a:p>
                <a:r>
                  <a:rPr lang="en-US">
                    <a:noFill/>
                  </a:rPr>
                  <a:t> </a:t>
                </a:r>
              </a:p>
            </p:txBody>
          </p:sp>
        </mc:Fallback>
      </mc:AlternateContent>
      <p:sp>
        <p:nvSpPr>
          <p:cNvPr id="14" name="TextBox 13"/>
          <p:cNvSpPr txBox="1"/>
          <p:nvPr/>
        </p:nvSpPr>
        <p:spPr>
          <a:xfrm>
            <a:off x="2439803" y="5812955"/>
            <a:ext cx="3045193" cy="646331"/>
          </a:xfrm>
          <a:prstGeom prst="rect">
            <a:avLst/>
          </a:prstGeom>
          <a:noFill/>
        </p:spPr>
        <p:txBody>
          <a:bodyPr wrap="none" rtlCol="0">
            <a:spAutoFit/>
          </a:bodyPr>
          <a:lstStyle/>
          <a:p>
            <a:r>
              <a:rPr lang="en-US" dirty="0">
                <a:solidFill>
                  <a:srgbClr val="00B050"/>
                </a:solidFill>
              </a:rPr>
              <a:t>We get our voltage dependent</a:t>
            </a:r>
          </a:p>
          <a:p>
            <a:r>
              <a:rPr lang="en-US" dirty="0">
                <a:solidFill>
                  <a:srgbClr val="00B050"/>
                </a:solidFill>
              </a:rPr>
              <a:t>conductances:</a:t>
            </a:r>
          </a:p>
        </p:txBody>
      </p:sp>
      <mc:AlternateContent xmlns:mc="http://schemas.openxmlformats.org/markup-compatibility/2006" xmlns:a14="http://schemas.microsoft.com/office/drawing/2010/main">
        <mc:Choice Requires="a14">
          <p:sp>
            <p:nvSpPr>
              <p:cNvPr id="15" name="TextBox 14"/>
              <p:cNvSpPr txBox="1"/>
              <p:nvPr/>
            </p:nvSpPr>
            <p:spPr>
              <a:xfrm>
                <a:off x="5774831" y="5356428"/>
                <a:ext cx="2130199" cy="459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𝒈</m:t>
                      </m:r>
                      <m:r>
                        <a:rPr lang="en-US" sz="2400" b="1" i="1" baseline="-25000" smtClean="0">
                          <a:latin typeface="Cambria Math" charset="0"/>
                        </a:rPr>
                        <m:t>𝑲</m:t>
                      </m:r>
                      <m:d>
                        <m:dPr>
                          <m:ctrlPr>
                            <a:rPr lang="en-US" sz="2400" b="1" i="1" smtClean="0">
                              <a:latin typeface="Cambria Math" panose="02040503050406030204" pitchFamily="18" charset="0"/>
                            </a:rPr>
                          </m:ctrlPr>
                        </m:dPr>
                        <m:e>
                          <m:r>
                            <a:rPr lang="en-US" sz="2400" b="1" i="1" smtClean="0">
                              <a:latin typeface="Cambria Math" charset="0"/>
                            </a:rPr>
                            <m:t>𝑽</m:t>
                          </m:r>
                        </m:e>
                      </m:d>
                      <m:r>
                        <a:rPr lang="en-US" sz="2400" b="1" i="1" smtClean="0">
                          <a:latin typeface="Cambria Math" charset="0"/>
                        </a:rPr>
                        <m:t>=</m:t>
                      </m:r>
                      <m:acc>
                        <m:accPr>
                          <m:chr m:val="̅"/>
                          <m:ctrlPr>
                            <a:rPr lang="en-US" sz="2400" b="1" i="1" smtClean="0">
                              <a:latin typeface="Cambria Math" panose="02040503050406030204" pitchFamily="18" charset="0"/>
                            </a:rPr>
                          </m:ctrlPr>
                        </m:accPr>
                        <m:e>
                          <m:r>
                            <a:rPr lang="en-US" sz="2400" b="1" i="1" smtClean="0">
                              <a:latin typeface="Cambria Math" charset="0"/>
                            </a:rPr>
                            <m:t>𝒈</m:t>
                          </m:r>
                          <m:r>
                            <a:rPr lang="en-US" sz="2400" b="1" i="1" baseline="-25000" smtClean="0">
                              <a:latin typeface="Cambria Math" charset="0"/>
                            </a:rPr>
                            <m:t>𝑲</m:t>
                          </m:r>
                        </m:e>
                      </m:acc>
                      <m:r>
                        <a:rPr lang="en-US" sz="2400" b="1" i="1" smtClean="0">
                          <a:latin typeface="Cambria Math" charset="0"/>
                        </a:rPr>
                        <m:t>𝒏</m:t>
                      </m:r>
                      <m:r>
                        <a:rPr lang="en-US" sz="2400" b="1" i="1" baseline="30000" smtClean="0">
                          <a:latin typeface="Cambria Math" charset="0"/>
                        </a:rPr>
                        <m:t>𝟒</m:t>
                      </m:r>
                    </m:oMath>
                  </m:oMathPara>
                </a14:m>
                <a:endParaRPr lang="en-US" sz="2400" b="1" baseline="30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5774831" y="5356428"/>
                <a:ext cx="2130199" cy="459998"/>
              </a:xfrm>
              <a:prstGeom prst="rect">
                <a:avLst/>
              </a:prstGeom>
              <a:blipFill rotWithShape="0">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971800" y="4958604"/>
                <a:ext cx="2061718" cy="369332"/>
              </a:xfrm>
              <a:prstGeom prst="rect">
                <a:avLst/>
              </a:prstGeom>
              <a:noFill/>
            </p:spPr>
            <p:txBody>
              <a:bodyPr wrap="none" rtlCol="0">
                <a:spAutoFit/>
              </a:bodyPr>
              <a:lstStyle/>
              <a:p>
                <a:r>
                  <a:rPr lang="en-US" dirty="0"/>
                  <a:t>Ie </a:t>
                </a:r>
                <a14:m>
                  <m:oMath xmlns:m="http://schemas.openxmlformats.org/officeDocument/2006/math">
                    <m:r>
                      <a:rPr lang="en-US" i="1" smtClean="0">
                        <a:latin typeface="Cambria Math" charset="0"/>
                        <a:ea typeface="Cambria Math" charset="0"/>
                        <a:cs typeface="Cambria Math" charset="0"/>
                      </a:rPr>
                      <m:t>𝜏</m:t>
                    </m:r>
                    <m:r>
                      <a:rPr lang="en-US" b="0" i="1" baseline="-25000" smtClean="0">
                        <a:latin typeface="Cambria Math" charset="0"/>
                        <a:ea typeface="Cambria Math" charset="0"/>
                        <a:cs typeface="Cambria Math" charset="0"/>
                      </a:rPr>
                      <m:t>𝑚</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𝑚</m:t>
                    </m:r>
                    <m:r>
                      <a:rPr lang="en-US" b="0" i="1" baseline="-25000" smtClean="0">
                        <a:latin typeface="Cambria Math" charset="0"/>
                        <a:ea typeface="Cambria Math" charset="0"/>
                        <a:cs typeface="Cambria Math" charset="0"/>
                      </a:rPr>
                      <m:t>∞</m:t>
                    </m:r>
                  </m:oMath>
                </a14:m>
                <a:r>
                  <a:rPr lang="en-US" dirty="0"/>
                  <a:t> and </a:t>
                </a:r>
                <a14:m>
                  <m:oMath xmlns:m="http://schemas.openxmlformats.org/officeDocument/2006/math">
                    <m:r>
                      <a:rPr lang="en-US" i="1" smtClean="0">
                        <a:latin typeface="Cambria Math" charset="0"/>
                        <a:ea typeface="Cambria Math" charset="0"/>
                        <a:cs typeface="Cambria Math" charset="0"/>
                      </a:rPr>
                      <m:t>𝜏</m:t>
                    </m:r>
                    <m:r>
                      <a:rPr lang="en-US" b="0" i="1" baseline="-25000" smtClean="0">
                        <a:latin typeface="Cambria Math" charset="0"/>
                        <a:ea typeface="Cambria Math" charset="0"/>
                        <a:cs typeface="Cambria Math" charset="0"/>
                      </a:rPr>
                      <m:t>h</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h</m:t>
                    </m:r>
                    <m:r>
                      <a:rPr lang="en-US" b="0" i="1" baseline="-25000" smtClean="0">
                        <a:latin typeface="Cambria Math" charset="0"/>
                        <a:ea typeface="Cambria Math" charset="0"/>
                        <a:cs typeface="Cambria Math" charset="0"/>
                      </a:rPr>
                      <m:t>∞</m:t>
                    </m:r>
                  </m:oMath>
                </a14:m>
                <a:endParaRPr lang="en-US" baseline="-25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2971800" y="4958604"/>
                <a:ext cx="2061718" cy="369332"/>
              </a:xfrm>
              <a:prstGeom prst="rect">
                <a:avLst/>
              </a:prstGeom>
              <a:blipFill rotWithShape="0">
                <a:blip r:embed="rId8"/>
                <a:stretch>
                  <a:fillRect l="-2663"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726697" y="5912716"/>
                <a:ext cx="269657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𝒈</m:t>
                      </m:r>
                      <m:r>
                        <a:rPr lang="en-US" sz="2400" b="1" i="1" baseline="-25000" smtClean="0">
                          <a:latin typeface="Cambria Math" charset="0"/>
                        </a:rPr>
                        <m:t>𝑵𝒂</m:t>
                      </m:r>
                      <m:d>
                        <m:dPr>
                          <m:ctrlPr>
                            <a:rPr lang="en-US" sz="2400" b="1" i="1" smtClean="0">
                              <a:latin typeface="Cambria Math" panose="02040503050406030204" pitchFamily="18" charset="0"/>
                            </a:rPr>
                          </m:ctrlPr>
                        </m:dPr>
                        <m:e>
                          <m:r>
                            <a:rPr lang="en-US" sz="2400" b="1" i="1" smtClean="0">
                              <a:latin typeface="Cambria Math" charset="0"/>
                            </a:rPr>
                            <m:t>𝑽</m:t>
                          </m:r>
                        </m:e>
                      </m:d>
                      <m:r>
                        <a:rPr lang="en-US" sz="2400" b="1" i="1" smtClean="0">
                          <a:latin typeface="Cambria Math" charset="0"/>
                        </a:rPr>
                        <m:t>=</m:t>
                      </m:r>
                      <m:acc>
                        <m:accPr>
                          <m:chr m:val="̅"/>
                          <m:ctrlPr>
                            <a:rPr lang="en-US" sz="2400" b="1" i="1" smtClean="0">
                              <a:latin typeface="Cambria Math" panose="02040503050406030204" pitchFamily="18" charset="0"/>
                            </a:rPr>
                          </m:ctrlPr>
                        </m:accPr>
                        <m:e>
                          <m:r>
                            <a:rPr lang="en-US" sz="2400" b="1" i="1" smtClean="0">
                              <a:latin typeface="Cambria Math" charset="0"/>
                            </a:rPr>
                            <m:t>𝒈</m:t>
                          </m:r>
                          <m:r>
                            <a:rPr lang="en-US" sz="2400" b="1" i="1" baseline="-25000" smtClean="0">
                              <a:latin typeface="Cambria Math" charset="0"/>
                            </a:rPr>
                            <m:t>𝑵𝒂</m:t>
                          </m:r>
                        </m:e>
                      </m:acc>
                      <m:r>
                        <a:rPr lang="en-US" sz="2400" b="1" i="1" smtClean="0">
                          <a:latin typeface="Cambria Math" charset="0"/>
                        </a:rPr>
                        <m:t>𝒎</m:t>
                      </m:r>
                      <m:r>
                        <a:rPr lang="en-US" sz="2400" b="1" i="1" baseline="30000" smtClean="0">
                          <a:latin typeface="Cambria Math" charset="0"/>
                        </a:rPr>
                        <m:t>𝟑</m:t>
                      </m:r>
                      <m:r>
                        <a:rPr lang="en-US" sz="2400" b="1" i="1" smtClean="0">
                          <a:latin typeface="Cambria Math" charset="0"/>
                        </a:rPr>
                        <m:t>𝒉</m:t>
                      </m:r>
                    </m:oMath>
                  </m:oMathPara>
                </a14:m>
                <a:endParaRPr lang="en-US" sz="2400"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5726697" y="5912716"/>
                <a:ext cx="2696572" cy="461665"/>
              </a:xfrm>
              <a:prstGeom prst="rect">
                <a:avLst/>
              </a:prstGeom>
              <a:blipFill rotWithShape="0">
                <a:blip r:embed="rId9"/>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156796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animBg="1"/>
      <p:bldP spid="12" grpId="0"/>
      <p:bldP spid="13" grpId="0"/>
      <p:bldP spid="14" grpId="0"/>
      <p:bldP spid="15" grpId="0"/>
      <p:bldP spid="16" grpId="0"/>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 together</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524000"/>
            <a:ext cx="3330996" cy="2267553"/>
          </a:xfrm>
          <a:prstGeom prst="rect">
            <a:avLst/>
          </a:prstGeom>
        </p:spPr>
      </p:pic>
      <p:sp>
        <p:nvSpPr>
          <p:cNvPr id="5" name="TextBox 4"/>
          <p:cNvSpPr txBox="1"/>
          <p:nvPr/>
        </p:nvSpPr>
        <p:spPr>
          <a:xfrm>
            <a:off x="2438400" y="2484801"/>
            <a:ext cx="492443" cy="369332"/>
          </a:xfrm>
          <a:prstGeom prst="rect">
            <a:avLst/>
          </a:prstGeom>
          <a:noFill/>
        </p:spPr>
        <p:txBody>
          <a:bodyPr wrap="none" rtlCol="0">
            <a:spAutoFit/>
          </a:bodyPr>
          <a:lstStyle/>
          <a:p>
            <a:r>
              <a:rPr lang="en-US" dirty="0"/>
              <a:t>Cm</a:t>
            </a:r>
          </a:p>
        </p:txBody>
      </p:sp>
      <p:sp>
        <p:nvSpPr>
          <p:cNvPr id="6" name="TextBox 5"/>
          <p:cNvSpPr txBox="1"/>
          <p:nvPr/>
        </p:nvSpPr>
        <p:spPr>
          <a:xfrm>
            <a:off x="3581400" y="2865801"/>
            <a:ext cx="377026" cy="369332"/>
          </a:xfrm>
          <a:prstGeom prst="rect">
            <a:avLst/>
          </a:prstGeom>
          <a:noFill/>
        </p:spPr>
        <p:txBody>
          <a:bodyPr wrap="none" rtlCol="0">
            <a:spAutoFit/>
          </a:bodyPr>
          <a:lstStyle/>
          <a:p>
            <a:r>
              <a:rPr lang="en-US" dirty="0"/>
              <a:t>E</a:t>
            </a:r>
            <a:r>
              <a:rPr lang="en-US" baseline="-25000" dirty="0"/>
              <a:t>K</a:t>
            </a:r>
          </a:p>
        </p:txBody>
      </p:sp>
      <p:sp>
        <p:nvSpPr>
          <p:cNvPr id="7" name="TextBox 6"/>
          <p:cNvSpPr txBox="1"/>
          <p:nvPr/>
        </p:nvSpPr>
        <p:spPr>
          <a:xfrm>
            <a:off x="4499774" y="2877469"/>
            <a:ext cx="470000" cy="369332"/>
          </a:xfrm>
          <a:prstGeom prst="rect">
            <a:avLst/>
          </a:prstGeom>
          <a:noFill/>
        </p:spPr>
        <p:txBody>
          <a:bodyPr wrap="none" rtlCol="0">
            <a:spAutoFit/>
          </a:bodyPr>
          <a:lstStyle/>
          <a:p>
            <a:r>
              <a:rPr lang="en-US" dirty="0" err="1"/>
              <a:t>E</a:t>
            </a:r>
            <a:r>
              <a:rPr lang="en-US" baseline="-25000" dirty="0" err="1"/>
              <a:t>Na</a:t>
            </a:r>
            <a:endParaRPr lang="en-US" baseline="-25000" dirty="0"/>
          </a:p>
        </p:txBody>
      </p:sp>
      <p:sp>
        <p:nvSpPr>
          <p:cNvPr id="8" name="TextBox 7"/>
          <p:cNvSpPr txBox="1"/>
          <p:nvPr/>
        </p:nvSpPr>
        <p:spPr>
          <a:xfrm>
            <a:off x="5410200" y="2865801"/>
            <a:ext cx="296876" cy="369332"/>
          </a:xfrm>
          <a:prstGeom prst="rect">
            <a:avLst/>
          </a:prstGeom>
          <a:noFill/>
        </p:spPr>
        <p:txBody>
          <a:bodyPr wrap="none" rtlCol="0">
            <a:spAutoFit/>
          </a:bodyPr>
          <a:lstStyle/>
          <a:p>
            <a:r>
              <a:rPr lang="en-US" dirty="0"/>
              <a:t>E</a:t>
            </a:r>
            <a:endParaRPr lang="en-US" baseline="-25000" dirty="0"/>
          </a:p>
        </p:txBody>
      </p:sp>
      <p:sp>
        <p:nvSpPr>
          <p:cNvPr id="9" name="TextBox 8"/>
          <p:cNvSpPr txBox="1"/>
          <p:nvPr/>
        </p:nvSpPr>
        <p:spPr>
          <a:xfrm>
            <a:off x="3581400" y="2103801"/>
            <a:ext cx="373820" cy="369332"/>
          </a:xfrm>
          <a:prstGeom prst="rect">
            <a:avLst/>
          </a:prstGeom>
          <a:noFill/>
        </p:spPr>
        <p:txBody>
          <a:bodyPr wrap="none" rtlCol="0">
            <a:spAutoFit/>
          </a:bodyPr>
          <a:lstStyle/>
          <a:p>
            <a:r>
              <a:rPr lang="en-US" dirty="0" err="1"/>
              <a:t>g</a:t>
            </a:r>
            <a:r>
              <a:rPr lang="en-US" baseline="-25000" dirty="0" err="1"/>
              <a:t>K</a:t>
            </a:r>
            <a:endParaRPr lang="en-US" baseline="-25000" dirty="0"/>
          </a:p>
        </p:txBody>
      </p:sp>
      <p:sp>
        <p:nvSpPr>
          <p:cNvPr id="10" name="TextBox 9"/>
          <p:cNvSpPr txBox="1"/>
          <p:nvPr/>
        </p:nvSpPr>
        <p:spPr>
          <a:xfrm>
            <a:off x="4499774" y="2115469"/>
            <a:ext cx="466794" cy="369332"/>
          </a:xfrm>
          <a:prstGeom prst="rect">
            <a:avLst/>
          </a:prstGeom>
          <a:noFill/>
        </p:spPr>
        <p:txBody>
          <a:bodyPr wrap="none" rtlCol="0">
            <a:spAutoFit/>
          </a:bodyPr>
          <a:lstStyle/>
          <a:p>
            <a:r>
              <a:rPr lang="en-US" dirty="0" err="1"/>
              <a:t>g</a:t>
            </a:r>
            <a:r>
              <a:rPr lang="en-US" baseline="-25000" dirty="0" err="1"/>
              <a:t>Na</a:t>
            </a:r>
            <a:endParaRPr lang="en-US" baseline="-25000" dirty="0"/>
          </a:p>
        </p:txBody>
      </p:sp>
      <p:sp>
        <p:nvSpPr>
          <p:cNvPr id="11" name="TextBox 10"/>
          <p:cNvSpPr txBox="1"/>
          <p:nvPr/>
        </p:nvSpPr>
        <p:spPr>
          <a:xfrm>
            <a:off x="5410200" y="2103801"/>
            <a:ext cx="357790" cy="369332"/>
          </a:xfrm>
          <a:prstGeom prst="rect">
            <a:avLst/>
          </a:prstGeom>
          <a:noFill/>
        </p:spPr>
        <p:txBody>
          <a:bodyPr wrap="none" rtlCol="0">
            <a:spAutoFit/>
          </a:bodyPr>
          <a:lstStyle/>
          <a:p>
            <a:r>
              <a:rPr lang="en-US" dirty="0" err="1"/>
              <a:t>g</a:t>
            </a:r>
            <a:r>
              <a:rPr lang="en-US" baseline="-25000" dirty="0" err="1"/>
              <a:t>L</a:t>
            </a:r>
            <a:endParaRPr lang="en-US" baseline="-25000" dirty="0"/>
          </a:p>
        </p:txBody>
      </p:sp>
      <p:cxnSp>
        <p:nvCxnSpPr>
          <p:cNvPr id="12" name="Straight Arrow Connector 11"/>
          <p:cNvCxnSpPr/>
          <p:nvPr/>
        </p:nvCxnSpPr>
        <p:spPr>
          <a:xfrm flipV="1">
            <a:off x="3911045" y="2115470"/>
            <a:ext cx="508555" cy="4658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825445" y="2125000"/>
            <a:ext cx="508555" cy="4658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394365" y="1408337"/>
            <a:ext cx="1287532" cy="369332"/>
          </a:xfrm>
          <a:prstGeom prst="rect">
            <a:avLst/>
          </a:prstGeom>
          <a:noFill/>
        </p:spPr>
        <p:txBody>
          <a:bodyPr wrap="none" rtlCol="0">
            <a:spAutoFit/>
          </a:bodyPr>
          <a:lstStyle/>
          <a:p>
            <a:r>
              <a:rPr lang="en-US" dirty="0"/>
              <a:t>Outside cell</a:t>
            </a:r>
          </a:p>
        </p:txBody>
      </p:sp>
      <p:sp>
        <p:nvSpPr>
          <p:cNvPr id="16" name="TextBox 15"/>
          <p:cNvSpPr txBox="1"/>
          <p:nvPr/>
        </p:nvSpPr>
        <p:spPr>
          <a:xfrm>
            <a:off x="2394365" y="3523677"/>
            <a:ext cx="1116011" cy="369332"/>
          </a:xfrm>
          <a:prstGeom prst="rect">
            <a:avLst/>
          </a:prstGeom>
          <a:noFill/>
        </p:spPr>
        <p:txBody>
          <a:bodyPr wrap="none" rtlCol="0">
            <a:spAutoFit/>
          </a:bodyPr>
          <a:lstStyle/>
          <a:p>
            <a:r>
              <a:rPr lang="en-US" dirty="0"/>
              <a:t>Inside cell</a:t>
            </a:r>
          </a:p>
        </p:txBody>
      </p:sp>
      <mc:AlternateContent xmlns:mc="http://schemas.openxmlformats.org/markup-compatibility/2006" xmlns:a14="http://schemas.microsoft.com/office/drawing/2010/main">
        <mc:Choice Requires="a14">
          <p:sp>
            <p:nvSpPr>
              <p:cNvPr id="17" name="TextBox 16"/>
              <p:cNvSpPr txBox="1"/>
              <p:nvPr/>
            </p:nvSpPr>
            <p:spPr>
              <a:xfrm>
                <a:off x="2499575" y="4342463"/>
                <a:ext cx="21807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0=</m:t>
                      </m:r>
                      <m:r>
                        <a:rPr lang="en-US" i="1">
                          <a:latin typeface="Cambria Math" charset="0"/>
                        </a:rPr>
                        <m:t>𝐼</m:t>
                      </m:r>
                      <m:r>
                        <a:rPr lang="en-US" b="0" i="1" baseline="-25000" smtClean="0">
                          <a:latin typeface="Cambria Math" charset="0"/>
                        </a:rPr>
                        <m:t>𝐶𝑚</m:t>
                      </m:r>
                      <m:r>
                        <a:rPr lang="en-US" i="1">
                          <a:latin typeface="Cambria Math"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charset="0"/>
                            </a:rPr>
                            <m:t>𝑖</m:t>
                          </m:r>
                        </m:sub>
                        <m:sup/>
                        <m:e>
                          <m:r>
                            <a:rPr lang="en-US" b="0" i="1" smtClean="0">
                              <a:latin typeface="Cambria Math" charset="0"/>
                            </a:rPr>
                            <m:t>𝐼</m:t>
                          </m:r>
                          <m:r>
                            <a:rPr lang="en-US" b="0" i="1" baseline="-25000" smtClean="0">
                              <a:latin typeface="Cambria Math" charset="0"/>
                            </a:rPr>
                            <m:t>𝑖</m:t>
                          </m:r>
                        </m:e>
                      </m:nary>
                      <m:r>
                        <a:rPr lang="en-US" b="0" i="0" smtClean="0">
                          <a:latin typeface="Cambria Math" charset="0"/>
                        </a:rPr>
                        <m:t> −</m:t>
                      </m:r>
                      <m:r>
                        <a:rPr lang="en-US" i="1">
                          <a:latin typeface="Cambria Math" charset="0"/>
                        </a:rPr>
                        <m:t>𝐼</m:t>
                      </m:r>
                      <m:r>
                        <a:rPr lang="en-US" i="1" baseline="-25000">
                          <a:latin typeface="Cambria Math" charset="0"/>
                        </a:rPr>
                        <m:t>𝑒𝑥𝑡</m:t>
                      </m:r>
                    </m:oMath>
                  </m:oMathPara>
                </a14:m>
                <a:endParaRPr lang="en-US" baseline="-25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2499575" y="4342463"/>
                <a:ext cx="2180790" cy="67223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394365" y="5235265"/>
                <a:ext cx="3311419" cy="7083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𝐶</m:t>
                      </m:r>
                      <m:r>
                        <a:rPr lang="en-US" b="0" i="1" baseline="-25000" smtClean="0">
                          <a:latin typeface="Cambria Math" charset="0"/>
                        </a:rPr>
                        <m:t>𝑚</m:t>
                      </m:r>
                      <m:f>
                        <m:fPr>
                          <m:ctrlPr>
                            <a:rPr lang="bg-BG" i="1">
                              <a:latin typeface="Cambria Math" panose="02040503050406030204" pitchFamily="18" charset="0"/>
                            </a:rPr>
                          </m:ctrlPr>
                        </m:fPr>
                        <m:num>
                          <m:r>
                            <a:rPr lang="en-US" i="1">
                              <a:latin typeface="Cambria Math" charset="0"/>
                            </a:rPr>
                            <m:t>𝑑𝑉</m:t>
                          </m:r>
                        </m:num>
                        <m:den>
                          <m:r>
                            <a:rPr lang="en-US" i="1">
                              <a:latin typeface="Cambria Math" charset="0"/>
                            </a:rPr>
                            <m:t>𝑑𝑡</m:t>
                          </m:r>
                        </m:den>
                      </m:f>
                      <m:r>
                        <a:rPr lang="en-US" b="0" i="1" smtClean="0">
                          <a:latin typeface="Cambria Math" charset="0"/>
                        </a:rPr>
                        <m:t>=−</m:t>
                      </m:r>
                      <m:sSub>
                        <m:sSubPr>
                          <m:ctrlPr>
                            <a:rPr lang="en-US" i="1" smtClean="0">
                              <a:solidFill>
                                <a:prstClr val="black"/>
                              </a:solidFill>
                              <a:latin typeface="Cambria Math" panose="02040503050406030204" pitchFamily="18" charset="0"/>
                            </a:rPr>
                          </m:ctrlPr>
                        </m:sSubPr>
                        <m:e>
                          <m:nary>
                            <m:naryPr>
                              <m:chr m:val="∑"/>
                              <m:supHide m:val="on"/>
                              <m:ctrlPr>
                                <a:rPr lang="en-US" i="1" smtClean="0">
                                  <a:solidFill>
                                    <a:prstClr val="black"/>
                                  </a:solidFill>
                                  <a:latin typeface="Cambria Math" panose="02040503050406030204" pitchFamily="18" charset="0"/>
                                </a:rPr>
                              </m:ctrlPr>
                            </m:naryPr>
                            <m:sub>
                              <m:r>
                                <m:rPr>
                                  <m:brk m:alnAt="7"/>
                                </m:rPr>
                                <a:rPr lang="en-US" b="0" i="1" smtClean="0">
                                  <a:solidFill>
                                    <a:prstClr val="black"/>
                                  </a:solidFill>
                                  <a:latin typeface="Cambria Math" charset="0"/>
                                </a:rPr>
                                <m:t>𝑖</m:t>
                              </m:r>
                            </m:sub>
                            <m:sup/>
                            <m:e>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𝑔</m:t>
                                  </m:r>
                                </m:e>
                                <m:sub>
                                  <m:r>
                                    <a:rPr lang="en-US" b="0" i="1" smtClean="0">
                                      <a:solidFill>
                                        <a:prstClr val="black"/>
                                      </a:solidFill>
                                      <a:latin typeface="Cambria Math" charset="0"/>
                                    </a:rPr>
                                    <m:t>𝑖</m:t>
                                  </m:r>
                                </m:sub>
                              </m:sSub>
                              <m:d>
                                <m:dPr>
                                  <m:ctrlPr>
                                    <a:rPr lang="en-US" i="1">
                                      <a:solidFill>
                                        <a:prstClr val="black"/>
                                      </a:solidFill>
                                      <a:latin typeface="Cambria Math" panose="02040503050406030204" pitchFamily="18" charset="0"/>
                                    </a:rPr>
                                  </m:ctrlPr>
                                </m:dPr>
                                <m:e>
                                  <m:r>
                                    <a:rPr lang="en-US" i="1">
                                      <a:solidFill>
                                        <a:prstClr val="black"/>
                                      </a:solidFill>
                                      <a:latin typeface="Cambria Math"/>
                                    </a:rPr>
                                    <m:t>𝑉</m:t>
                                  </m:r>
                                  <m:r>
                                    <a:rPr lang="en-US" i="1">
                                      <a:solidFill>
                                        <a:prstClr val="black"/>
                                      </a:solidFill>
                                      <a:latin typeface="Cambria Math"/>
                                    </a:rPr>
                                    <m:t> −</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𝐸</m:t>
                                      </m:r>
                                    </m:e>
                                    <m:sub>
                                      <m:r>
                                        <a:rPr lang="en-US" b="0" i="1" smtClean="0">
                                          <a:solidFill>
                                            <a:prstClr val="black"/>
                                          </a:solidFill>
                                          <a:latin typeface="Cambria Math" charset="0"/>
                                        </a:rPr>
                                        <m:t>𝑖</m:t>
                                      </m:r>
                                    </m:sub>
                                  </m:sSub>
                                </m:e>
                              </m:d>
                              <m:r>
                                <a:rPr lang="en-US" b="0" i="1" smtClean="0">
                                  <a:solidFill>
                                    <a:prstClr val="black"/>
                                  </a:solidFill>
                                  <a:latin typeface="Cambria Math" charset="0"/>
                                </a:rPr>
                                <m:t>+</m:t>
                              </m:r>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charset="0"/>
                                    </a:rPr>
                                    <m:t>𝐼</m:t>
                                  </m:r>
                                </m:e>
                                <m:sub>
                                  <m:r>
                                    <a:rPr lang="en-US" b="0" i="1" smtClean="0">
                                      <a:solidFill>
                                        <a:prstClr val="black"/>
                                      </a:solidFill>
                                      <a:latin typeface="Cambria Math" charset="0"/>
                                    </a:rPr>
                                    <m:t>𝑒𝑥𝑡</m:t>
                                  </m:r>
                                </m:sub>
                              </m:sSub>
                            </m:e>
                          </m:nary>
                        </m:e>
                        <m:sub/>
                      </m:sSub>
                    </m:oMath>
                  </m:oMathPara>
                </a14:m>
                <a:endParaRPr lang="en-US" baseline="-25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2394365" y="5235265"/>
                <a:ext cx="3311419" cy="708335"/>
              </a:xfrm>
              <a:prstGeom prst="rect">
                <a:avLst/>
              </a:prstGeom>
              <a:blipFill rotWithShape="0">
                <a:blip r:embed="rId4"/>
                <a:stretch>
                  <a:fillRect/>
                </a:stretch>
              </a:blipFill>
            </p:spPr>
            <p:txBody>
              <a:bodyPr/>
              <a:lstStyle/>
              <a:p>
                <a:r>
                  <a:rPr lang="en-US">
                    <a:noFill/>
                  </a:rPr>
                  <a:t> </a:t>
                </a:r>
              </a:p>
            </p:txBody>
          </p:sp>
        </mc:Fallback>
      </mc:AlternateContent>
      <p:sp>
        <p:nvSpPr>
          <p:cNvPr id="20" name="TextBox 19"/>
          <p:cNvSpPr txBox="1"/>
          <p:nvPr/>
        </p:nvSpPr>
        <p:spPr>
          <a:xfrm>
            <a:off x="4698211" y="4160281"/>
            <a:ext cx="2245358" cy="369332"/>
          </a:xfrm>
          <a:prstGeom prst="rect">
            <a:avLst/>
          </a:prstGeom>
          <a:noFill/>
        </p:spPr>
        <p:txBody>
          <a:bodyPr wrap="none" rtlCol="0">
            <a:spAutoFit/>
          </a:bodyPr>
          <a:lstStyle/>
          <a:p>
            <a:r>
              <a:rPr lang="en-US" dirty="0" err="1"/>
              <a:t>Kirchoff’s</a:t>
            </a:r>
            <a:r>
              <a:rPr lang="en-US" dirty="0"/>
              <a:t> current law:</a:t>
            </a:r>
          </a:p>
        </p:txBody>
      </p:sp>
      <p:sp>
        <p:nvSpPr>
          <p:cNvPr id="21" name="TextBox 20"/>
          <p:cNvSpPr txBox="1"/>
          <p:nvPr/>
        </p:nvSpPr>
        <p:spPr>
          <a:xfrm>
            <a:off x="4993421" y="4727657"/>
            <a:ext cx="1219116" cy="369332"/>
          </a:xfrm>
          <a:prstGeom prst="rect">
            <a:avLst/>
          </a:prstGeom>
          <a:noFill/>
        </p:spPr>
        <p:txBody>
          <a:bodyPr wrap="none" rtlCol="0">
            <a:spAutoFit/>
          </a:bodyPr>
          <a:lstStyle/>
          <a:p>
            <a:r>
              <a:rPr lang="en-US" dirty="0"/>
              <a:t>Ohm’s law:</a:t>
            </a:r>
          </a:p>
        </p:txBody>
      </p:sp>
      <p:sp>
        <p:nvSpPr>
          <p:cNvPr id="22" name="TextBox 21"/>
          <p:cNvSpPr txBox="1"/>
          <p:nvPr/>
        </p:nvSpPr>
        <p:spPr>
          <a:xfrm>
            <a:off x="1553995" y="6183868"/>
            <a:ext cx="1891159" cy="369332"/>
          </a:xfrm>
          <a:prstGeom prst="rect">
            <a:avLst/>
          </a:prstGeom>
          <a:noFill/>
        </p:spPr>
        <p:txBody>
          <a:bodyPr wrap="none" rtlCol="0">
            <a:spAutoFit/>
          </a:bodyPr>
          <a:lstStyle/>
          <a:p>
            <a:r>
              <a:rPr lang="en-US" dirty="0">
                <a:solidFill>
                  <a:srgbClr val="FF0000"/>
                </a:solidFill>
              </a:rPr>
              <a:t>Capacitive current</a:t>
            </a:r>
          </a:p>
        </p:txBody>
      </p:sp>
      <p:sp>
        <p:nvSpPr>
          <p:cNvPr id="23" name="TextBox 22"/>
          <p:cNvSpPr txBox="1"/>
          <p:nvPr/>
        </p:nvSpPr>
        <p:spPr>
          <a:xfrm>
            <a:off x="3663968" y="6183868"/>
            <a:ext cx="1468415" cy="369332"/>
          </a:xfrm>
          <a:prstGeom prst="rect">
            <a:avLst/>
          </a:prstGeom>
          <a:noFill/>
        </p:spPr>
        <p:txBody>
          <a:bodyPr wrap="none" rtlCol="0">
            <a:spAutoFit/>
          </a:bodyPr>
          <a:lstStyle/>
          <a:p>
            <a:r>
              <a:rPr lang="en-US" dirty="0">
                <a:solidFill>
                  <a:srgbClr val="00B050"/>
                </a:solidFill>
              </a:rPr>
              <a:t>Ionic currents</a:t>
            </a:r>
          </a:p>
        </p:txBody>
      </p:sp>
      <p:sp>
        <p:nvSpPr>
          <p:cNvPr id="25" name="Rectangle 24"/>
          <p:cNvSpPr/>
          <p:nvPr/>
        </p:nvSpPr>
        <p:spPr>
          <a:xfrm>
            <a:off x="2394365" y="5065640"/>
            <a:ext cx="729835" cy="8779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316979" y="5098581"/>
            <a:ext cx="1676442" cy="84501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172092" y="5098581"/>
            <a:ext cx="525165" cy="84501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168826" y="6164167"/>
            <a:ext cx="2534155" cy="369332"/>
          </a:xfrm>
          <a:prstGeom prst="rect">
            <a:avLst/>
          </a:prstGeom>
          <a:noFill/>
        </p:spPr>
        <p:txBody>
          <a:bodyPr wrap="none" rtlCol="0">
            <a:spAutoFit/>
          </a:bodyPr>
          <a:lstStyle/>
          <a:p>
            <a:r>
              <a:rPr lang="en-US" dirty="0">
                <a:solidFill>
                  <a:schemeClr val="accent1"/>
                </a:solidFill>
              </a:rPr>
              <a:t>External applied current</a:t>
            </a:r>
          </a:p>
        </p:txBody>
      </p:sp>
    </p:spTree>
    <p:extLst>
      <p:ext uri="{BB962C8B-B14F-4D97-AF65-F5344CB8AC3E}">
        <p14:creationId xmlns:p14="http://schemas.microsoft.com/office/powerpoint/2010/main" val="10661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2"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P spid="22" grpId="0"/>
      <p:bldP spid="23" grpId="0"/>
      <p:bldP spid="25" grpId="0" animBg="1"/>
      <p:bldP spid="26" grpId="0" animBg="1"/>
      <p:bldP spid="26" grpId="1" animBg="1"/>
      <p:bldP spid="24" grpId="0" animBg="1"/>
      <p:bldP spid="24" grpId="1" animBg="1"/>
      <p:bldP spid="24" grpId="2" animBg="1"/>
      <p:bldP spid="27" grpId="0"/>
      <p:bldP spid="27"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2682"/>
            <a:ext cx="8229600" cy="1143000"/>
          </a:xfrm>
        </p:spPr>
        <p:txBody>
          <a:bodyPr>
            <a:normAutofit fontScale="90000"/>
          </a:bodyPr>
          <a:lstStyle/>
          <a:p>
            <a:r>
              <a:rPr lang="en-US" dirty="0"/>
              <a:t>Hodgkin Huxley equations in all their glory</a:t>
            </a:r>
          </a:p>
        </p:txBody>
      </p:sp>
      <mc:AlternateContent xmlns:mc="http://schemas.openxmlformats.org/markup-compatibility/2006" xmlns:a14="http://schemas.microsoft.com/office/drawing/2010/main">
        <mc:Choice Requires="a14">
          <p:sp>
            <p:nvSpPr>
              <p:cNvPr id="4" name="TextBox 3"/>
              <p:cNvSpPr txBox="1"/>
              <p:nvPr/>
            </p:nvSpPr>
            <p:spPr>
              <a:xfrm>
                <a:off x="2133600" y="2914769"/>
                <a:ext cx="3167662"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bg-BG" i="1" smtClean="0">
                              <a:latin typeface="Cambria Math" panose="02040503050406030204" pitchFamily="18" charset="0"/>
                            </a:rPr>
                          </m:ctrlPr>
                        </m:fPr>
                        <m:num>
                          <m:r>
                            <a:rPr lang="en-US" i="1">
                              <a:latin typeface="Cambria Math" charset="0"/>
                            </a:rPr>
                            <m:t>𝑑</m:t>
                          </m:r>
                          <m:r>
                            <a:rPr lang="en-US" b="0" i="1" smtClean="0">
                              <a:latin typeface="Cambria Math" charset="0"/>
                            </a:rPr>
                            <m:t>𝑛</m:t>
                          </m:r>
                        </m:num>
                        <m:den>
                          <m:r>
                            <a:rPr lang="en-US" i="1">
                              <a:latin typeface="Cambria Math" charset="0"/>
                            </a:rPr>
                            <m:t>𝑑𝑡</m:t>
                          </m:r>
                        </m:den>
                      </m:f>
                      <m:r>
                        <a:rPr lang="en-US" b="0" i="1" smtClean="0">
                          <a:latin typeface="Cambria Math" charset="0"/>
                        </a:rPr>
                        <m:t>=</m:t>
                      </m:r>
                      <m:r>
                        <a:rPr lang="en-US" i="1">
                          <a:latin typeface="Cambria Math" charset="0"/>
                          <a:ea typeface="Cambria Math" charset="0"/>
                          <a:cs typeface="Cambria Math" charset="0"/>
                        </a:rPr>
                        <m:t>∝</m:t>
                      </m:r>
                      <m:r>
                        <a:rPr lang="en-US" i="1" baseline="-25000">
                          <a:latin typeface="Cambria Math" charset="0"/>
                          <a:ea typeface="Cambria Math" charset="0"/>
                          <a:cs typeface="Cambria Math" charset="0"/>
                        </a:rPr>
                        <m:t>𝑛</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𝑉</m:t>
                          </m:r>
                        </m:e>
                      </m:d>
                      <m:d>
                        <m:dPr>
                          <m:ctrlPr>
                            <a:rPr lang="en-US" i="1">
                              <a:solidFill>
                                <a:prstClr val="black"/>
                              </a:solidFill>
                              <a:latin typeface="Cambria Math" panose="02040503050406030204" pitchFamily="18" charset="0"/>
                            </a:rPr>
                          </m:ctrlPr>
                        </m:dPr>
                        <m:e>
                          <m:r>
                            <a:rPr lang="en-US" i="1">
                              <a:solidFill>
                                <a:prstClr val="black"/>
                              </a:solidFill>
                              <a:latin typeface="Cambria Math"/>
                            </a:rPr>
                            <m:t> </m:t>
                          </m:r>
                          <m:r>
                            <a:rPr lang="en-US" b="0" i="1" smtClean="0">
                              <a:solidFill>
                                <a:prstClr val="black"/>
                              </a:solidFill>
                              <a:latin typeface="Cambria Math" charset="0"/>
                            </a:rPr>
                            <m:t>1−</m:t>
                          </m:r>
                          <m:r>
                            <a:rPr lang="en-US" b="0" i="1" smtClean="0">
                              <a:solidFill>
                                <a:prstClr val="black"/>
                              </a:solidFill>
                              <a:latin typeface="Cambria Math" charset="0"/>
                            </a:rPr>
                            <m:t>𝑛</m:t>
                          </m:r>
                        </m:e>
                      </m:d>
                      <m:r>
                        <a:rPr lang="en-US" b="0" i="1" smtClean="0">
                          <a:solidFill>
                            <a:prstClr val="black"/>
                          </a:solidFill>
                          <a:latin typeface="Cambria Math" charset="0"/>
                        </a:rPr>
                        <m:t>−</m:t>
                      </m:r>
                      <m:r>
                        <a:rPr lang="en-US" i="1">
                          <a:latin typeface="Cambria Math" charset="0"/>
                          <a:ea typeface="Cambria Math" charset="0"/>
                          <a:cs typeface="Cambria Math" charset="0"/>
                        </a:rPr>
                        <m:t>𝛽</m:t>
                      </m:r>
                      <m:r>
                        <a:rPr lang="en-US" i="1" baseline="-25000">
                          <a:latin typeface="Cambria Math" charset="0"/>
                          <a:ea typeface="Cambria Math" charset="0"/>
                          <a:cs typeface="Cambria Math" charset="0"/>
                        </a:rPr>
                        <m:t>𝑛</m:t>
                      </m:r>
                      <m:r>
                        <a:rPr lang="en-US" i="1">
                          <a:latin typeface="Cambria Math" charset="0"/>
                          <a:ea typeface="Cambria Math" charset="0"/>
                          <a:cs typeface="Cambria Math" charset="0"/>
                        </a:rPr>
                        <m:t>(</m:t>
                      </m:r>
                      <m:r>
                        <a:rPr lang="en-US" i="1">
                          <a:latin typeface="Cambria Math" charset="0"/>
                          <a:ea typeface="Cambria Math" charset="0"/>
                          <a:cs typeface="Cambria Math" charset="0"/>
                        </a:rPr>
                        <m:t>𝑉</m:t>
                      </m:r>
                      <m:r>
                        <a:rPr lang="en-US" i="1">
                          <a:latin typeface="Cambria Math" charset="0"/>
                          <a:ea typeface="Cambria Math" charset="0"/>
                          <a:cs typeface="Cambria Math" charset="0"/>
                        </a:rPr>
                        <m:t>)</m:t>
                      </m:r>
                      <m:d>
                        <m:dPr>
                          <m:ctrlPr>
                            <a:rPr lang="en-US" i="1">
                              <a:solidFill>
                                <a:prstClr val="black"/>
                              </a:solidFill>
                              <a:latin typeface="Cambria Math" panose="02040503050406030204" pitchFamily="18" charset="0"/>
                            </a:rPr>
                          </m:ctrlPr>
                        </m:dPr>
                        <m:e>
                          <m:r>
                            <a:rPr lang="en-US" i="1" smtClean="0">
                              <a:solidFill>
                                <a:prstClr val="black"/>
                              </a:solidFill>
                              <a:latin typeface="Cambria Math" charset="0"/>
                            </a:rPr>
                            <m:t>𝑛</m:t>
                          </m:r>
                        </m:e>
                      </m:d>
                    </m:oMath>
                  </m:oMathPara>
                </a14:m>
                <a:endParaRPr lang="en-US" baseline="-25000" dirty="0"/>
              </a:p>
            </p:txBody>
          </p:sp>
        </mc:Choice>
        <mc:Fallback xmlns="">
          <p:sp>
            <p:nvSpPr>
              <p:cNvPr id="4" name="TextBox 3"/>
              <p:cNvSpPr txBox="1">
                <a:spLocks noRot="1" noChangeAspect="1" noMove="1" noResize="1" noEditPoints="1" noAdjustHandles="1" noChangeArrowheads="1" noChangeShapeType="1" noTextEdit="1"/>
              </p:cNvSpPr>
              <p:nvPr/>
            </p:nvSpPr>
            <p:spPr>
              <a:xfrm>
                <a:off x="2133600" y="2914769"/>
                <a:ext cx="3167662" cy="52591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137611" y="3676769"/>
                <a:ext cx="3379258"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bg-BG" i="1" smtClean="0">
                              <a:latin typeface="Cambria Math" panose="02040503050406030204" pitchFamily="18" charset="0"/>
                            </a:rPr>
                          </m:ctrlPr>
                        </m:fPr>
                        <m:num>
                          <m:r>
                            <a:rPr lang="en-US" i="1">
                              <a:latin typeface="Cambria Math" charset="0"/>
                            </a:rPr>
                            <m:t>𝑑</m:t>
                          </m:r>
                          <m:r>
                            <a:rPr lang="en-US" b="0" i="1" smtClean="0">
                              <a:latin typeface="Cambria Math" charset="0"/>
                            </a:rPr>
                            <m:t>𝑚</m:t>
                          </m:r>
                        </m:num>
                        <m:den>
                          <m:r>
                            <a:rPr lang="en-US" i="1">
                              <a:latin typeface="Cambria Math" charset="0"/>
                            </a:rPr>
                            <m:t>𝑑𝑡</m:t>
                          </m:r>
                        </m:den>
                      </m:f>
                      <m:r>
                        <a:rPr lang="en-US" b="0" i="1" smtClean="0">
                          <a:latin typeface="Cambria Math" charset="0"/>
                        </a:rPr>
                        <m:t>=</m:t>
                      </m:r>
                      <m:r>
                        <a:rPr lang="en-US" i="1">
                          <a:latin typeface="Cambria Math" charset="0"/>
                          <a:ea typeface="Cambria Math" charset="0"/>
                          <a:cs typeface="Cambria Math" charset="0"/>
                        </a:rPr>
                        <m:t>∝</m:t>
                      </m:r>
                      <m:r>
                        <a:rPr lang="en-US" b="0" i="1" baseline="-25000" smtClean="0">
                          <a:latin typeface="Cambria Math" charset="0"/>
                          <a:ea typeface="Cambria Math" charset="0"/>
                          <a:cs typeface="Cambria Math" charset="0"/>
                        </a:rPr>
                        <m:t>𝑚</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𝑉</m:t>
                          </m:r>
                        </m:e>
                      </m:d>
                      <m:d>
                        <m:dPr>
                          <m:ctrlPr>
                            <a:rPr lang="en-US" i="1">
                              <a:solidFill>
                                <a:prstClr val="black"/>
                              </a:solidFill>
                              <a:latin typeface="Cambria Math" panose="02040503050406030204" pitchFamily="18" charset="0"/>
                            </a:rPr>
                          </m:ctrlPr>
                        </m:dPr>
                        <m:e>
                          <m:r>
                            <a:rPr lang="en-US" b="0" i="1" smtClean="0">
                              <a:solidFill>
                                <a:prstClr val="black"/>
                              </a:solidFill>
                              <a:latin typeface="Cambria Math" charset="0"/>
                            </a:rPr>
                            <m:t>1−</m:t>
                          </m:r>
                          <m:r>
                            <a:rPr lang="en-US" b="0" i="1" smtClean="0">
                              <a:solidFill>
                                <a:prstClr val="black"/>
                              </a:solidFill>
                              <a:latin typeface="Cambria Math" charset="0"/>
                            </a:rPr>
                            <m:t>𝑚</m:t>
                          </m:r>
                        </m:e>
                      </m:d>
                      <m:r>
                        <a:rPr lang="en-US" b="0" i="1" smtClean="0">
                          <a:solidFill>
                            <a:prstClr val="black"/>
                          </a:solidFill>
                          <a:latin typeface="Cambria Math" charset="0"/>
                        </a:rPr>
                        <m:t>−</m:t>
                      </m:r>
                      <m:r>
                        <a:rPr lang="en-US" i="1">
                          <a:latin typeface="Cambria Math" charset="0"/>
                          <a:ea typeface="Cambria Math" charset="0"/>
                          <a:cs typeface="Cambria Math" charset="0"/>
                        </a:rPr>
                        <m:t>𝛽</m:t>
                      </m:r>
                      <m:r>
                        <a:rPr lang="en-US" b="0" i="1" baseline="-25000" smtClean="0">
                          <a:latin typeface="Cambria Math" charset="0"/>
                          <a:ea typeface="Cambria Math" charset="0"/>
                          <a:cs typeface="Cambria Math" charset="0"/>
                        </a:rPr>
                        <m:t>𝑚</m:t>
                      </m:r>
                      <m:r>
                        <a:rPr lang="en-US" i="1">
                          <a:latin typeface="Cambria Math" charset="0"/>
                          <a:ea typeface="Cambria Math" charset="0"/>
                          <a:cs typeface="Cambria Math" charset="0"/>
                        </a:rPr>
                        <m:t>(</m:t>
                      </m:r>
                      <m:r>
                        <a:rPr lang="en-US" i="1">
                          <a:latin typeface="Cambria Math" charset="0"/>
                          <a:ea typeface="Cambria Math" charset="0"/>
                          <a:cs typeface="Cambria Math" charset="0"/>
                        </a:rPr>
                        <m:t>𝑉</m:t>
                      </m:r>
                      <m:r>
                        <a:rPr lang="en-US" i="1">
                          <a:latin typeface="Cambria Math" charset="0"/>
                          <a:ea typeface="Cambria Math" charset="0"/>
                          <a:cs typeface="Cambria Math" charset="0"/>
                        </a:rPr>
                        <m:t>)</m:t>
                      </m:r>
                      <m:d>
                        <m:dPr>
                          <m:ctrlPr>
                            <a:rPr lang="en-US" i="1">
                              <a:solidFill>
                                <a:prstClr val="black"/>
                              </a:solidFill>
                              <a:latin typeface="Cambria Math" panose="02040503050406030204" pitchFamily="18" charset="0"/>
                            </a:rPr>
                          </m:ctrlPr>
                        </m:dPr>
                        <m:e>
                          <m:r>
                            <a:rPr lang="en-US" b="0" i="1" smtClean="0">
                              <a:solidFill>
                                <a:prstClr val="black"/>
                              </a:solidFill>
                              <a:latin typeface="Cambria Math" charset="0"/>
                            </a:rPr>
                            <m:t>𝑚</m:t>
                          </m:r>
                        </m:e>
                      </m:d>
                    </m:oMath>
                  </m:oMathPara>
                </a14:m>
                <a:endParaRPr lang="en-US" baseline="-25000" dirty="0"/>
              </a:p>
            </p:txBody>
          </p:sp>
        </mc:Choice>
        <mc:Fallback xmlns="">
          <p:sp>
            <p:nvSpPr>
              <p:cNvPr id="5" name="TextBox 4"/>
              <p:cNvSpPr txBox="1">
                <a:spLocks noRot="1" noChangeAspect="1" noMove="1" noResize="1" noEditPoints="1" noAdjustHandles="1" noChangeArrowheads="1" noChangeShapeType="1" noTextEdit="1"/>
              </p:cNvSpPr>
              <p:nvPr/>
            </p:nvSpPr>
            <p:spPr>
              <a:xfrm>
                <a:off x="2137611" y="3676769"/>
                <a:ext cx="3379258" cy="52591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137611" y="4503287"/>
                <a:ext cx="3095527"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bg-BG" i="1" smtClean="0">
                              <a:latin typeface="Cambria Math" panose="02040503050406030204" pitchFamily="18" charset="0"/>
                            </a:rPr>
                          </m:ctrlPr>
                        </m:fPr>
                        <m:num>
                          <m:r>
                            <a:rPr lang="en-US" i="1">
                              <a:latin typeface="Cambria Math" charset="0"/>
                            </a:rPr>
                            <m:t>𝑑</m:t>
                          </m:r>
                          <m:r>
                            <a:rPr lang="en-US" b="0" i="1" smtClean="0">
                              <a:latin typeface="Cambria Math" charset="0"/>
                            </a:rPr>
                            <m:t>h</m:t>
                          </m:r>
                        </m:num>
                        <m:den>
                          <m:r>
                            <a:rPr lang="en-US" i="1">
                              <a:latin typeface="Cambria Math" charset="0"/>
                            </a:rPr>
                            <m:t>𝑑𝑡</m:t>
                          </m:r>
                        </m:den>
                      </m:f>
                      <m:r>
                        <a:rPr lang="en-US" b="0" i="1" smtClean="0">
                          <a:latin typeface="Cambria Math" charset="0"/>
                        </a:rPr>
                        <m:t>=</m:t>
                      </m:r>
                      <m:r>
                        <a:rPr lang="en-US" i="1">
                          <a:latin typeface="Cambria Math" charset="0"/>
                          <a:ea typeface="Cambria Math" charset="0"/>
                          <a:cs typeface="Cambria Math" charset="0"/>
                        </a:rPr>
                        <m:t>∝</m:t>
                      </m:r>
                      <m:r>
                        <a:rPr lang="en-US" b="0" i="1" baseline="-25000" smtClean="0">
                          <a:latin typeface="Cambria Math" charset="0"/>
                          <a:ea typeface="Cambria Math" charset="0"/>
                          <a:cs typeface="Cambria Math" charset="0"/>
                        </a:rPr>
                        <m:t>h</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𝑉</m:t>
                          </m:r>
                        </m:e>
                      </m:d>
                      <m:d>
                        <m:dPr>
                          <m:ctrlPr>
                            <a:rPr lang="en-US" i="1">
                              <a:solidFill>
                                <a:prstClr val="black"/>
                              </a:solidFill>
                              <a:latin typeface="Cambria Math" panose="02040503050406030204" pitchFamily="18" charset="0"/>
                            </a:rPr>
                          </m:ctrlPr>
                        </m:dPr>
                        <m:e>
                          <m:r>
                            <a:rPr lang="en-US" b="0" i="1" smtClean="0">
                              <a:solidFill>
                                <a:prstClr val="black"/>
                              </a:solidFill>
                              <a:latin typeface="Cambria Math" charset="0"/>
                            </a:rPr>
                            <m:t>1−</m:t>
                          </m:r>
                          <m:r>
                            <a:rPr lang="en-US" b="0" i="1" smtClean="0">
                              <a:solidFill>
                                <a:prstClr val="black"/>
                              </a:solidFill>
                              <a:latin typeface="Cambria Math" charset="0"/>
                            </a:rPr>
                            <m:t>h</m:t>
                          </m:r>
                        </m:e>
                      </m:d>
                      <m:r>
                        <a:rPr lang="en-US" b="0" i="1" smtClean="0">
                          <a:solidFill>
                            <a:prstClr val="black"/>
                          </a:solidFill>
                          <a:latin typeface="Cambria Math" charset="0"/>
                        </a:rPr>
                        <m:t>−</m:t>
                      </m:r>
                      <m:r>
                        <a:rPr lang="en-US" i="1">
                          <a:latin typeface="Cambria Math" charset="0"/>
                          <a:ea typeface="Cambria Math" charset="0"/>
                          <a:cs typeface="Cambria Math" charset="0"/>
                        </a:rPr>
                        <m:t>𝛽</m:t>
                      </m:r>
                      <m:r>
                        <a:rPr lang="en-US" b="0" i="1" baseline="-25000" smtClean="0">
                          <a:latin typeface="Cambria Math" charset="0"/>
                          <a:ea typeface="Cambria Math" charset="0"/>
                          <a:cs typeface="Cambria Math" charset="0"/>
                        </a:rPr>
                        <m:t>h</m:t>
                      </m:r>
                      <m:r>
                        <a:rPr lang="en-US" i="1">
                          <a:latin typeface="Cambria Math" charset="0"/>
                          <a:ea typeface="Cambria Math" charset="0"/>
                          <a:cs typeface="Cambria Math" charset="0"/>
                        </a:rPr>
                        <m:t>(</m:t>
                      </m:r>
                      <m:r>
                        <a:rPr lang="en-US" i="1">
                          <a:latin typeface="Cambria Math" charset="0"/>
                          <a:ea typeface="Cambria Math" charset="0"/>
                          <a:cs typeface="Cambria Math" charset="0"/>
                        </a:rPr>
                        <m:t>𝑉</m:t>
                      </m:r>
                      <m:r>
                        <a:rPr lang="en-US" i="1">
                          <a:latin typeface="Cambria Math" charset="0"/>
                          <a:ea typeface="Cambria Math" charset="0"/>
                          <a:cs typeface="Cambria Math" charset="0"/>
                        </a:rPr>
                        <m:t>)</m:t>
                      </m:r>
                      <m:d>
                        <m:dPr>
                          <m:ctrlPr>
                            <a:rPr lang="en-US" i="1">
                              <a:solidFill>
                                <a:prstClr val="black"/>
                              </a:solidFill>
                              <a:latin typeface="Cambria Math" panose="02040503050406030204" pitchFamily="18" charset="0"/>
                            </a:rPr>
                          </m:ctrlPr>
                        </m:dPr>
                        <m:e>
                          <m:r>
                            <a:rPr lang="en-US" b="0" i="1" smtClean="0">
                              <a:solidFill>
                                <a:prstClr val="black"/>
                              </a:solidFill>
                              <a:latin typeface="Cambria Math" charset="0"/>
                            </a:rPr>
                            <m:t>h</m:t>
                          </m:r>
                        </m:e>
                      </m:d>
                    </m:oMath>
                  </m:oMathPara>
                </a14:m>
                <a:endParaRPr lang="en-US" baseline="-25000" dirty="0"/>
              </a:p>
            </p:txBody>
          </p:sp>
        </mc:Choice>
        <mc:Fallback xmlns="">
          <p:sp>
            <p:nvSpPr>
              <p:cNvPr id="6" name="TextBox 5"/>
              <p:cNvSpPr txBox="1">
                <a:spLocks noRot="1" noChangeAspect="1" noMove="1" noResize="1" noEditPoints="1" noAdjustHandles="1" noChangeArrowheads="1" noChangeShapeType="1" noTextEdit="1"/>
              </p:cNvSpPr>
              <p:nvPr/>
            </p:nvSpPr>
            <p:spPr>
              <a:xfrm>
                <a:off x="2137611" y="4503287"/>
                <a:ext cx="3095527" cy="52591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133600" y="2064887"/>
                <a:ext cx="6711581"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𝐶</m:t>
                      </m:r>
                      <m:r>
                        <a:rPr lang="en-US" b="0" i="1" baseline="-25000" smtClean="0">
                          <a:latin typeface="Cambria Math" charset="0"/>
                        </a:rPr>
                        <m:t>𝑚</m:t>
                      </m:r>
                      <m:f>
                        <m:fPr>
                          <m:ctrlPr>
                            <a:rPr lang="bg-BG" i="1">
                              <a:latin typeface="Cambria Math" panose="02040503050406030204" pitchFamily="18" charset="0"/>
                            </a:rPr>
                          </m:ctrlPr>
                        </m:fPr>
                        <m:num>
                          <m:r>
                            <a:rPr lang="en-US" i="1">
                              <a:latin typeface="Cambria Math" charset="0"/>
                            </a:rPr>
                            <m:t>𝑑𝑉</m:t>
                          </m:r>
                        </m:num>
                        <m:den>
                          <m:r>
                            <a:rPr lang="en-US" i="1">
                              <a:latin typeface="Cambria Math" charset="0"/>
                            </a:rPr>
                            <m:t>𝑑𝑡</m:t>
                          </m:r>
                        </m:den>
                      </m:f>
                      <m:r>
                        <a:rPr lang="en-US" b="0" i="1" smtClean="0">
                          <a:latin typeface="Cambria Math" charset="0"/>
                        </a:rPr>
                        <m:t>=−</m:t>
                      </m:r>
                      <m:acc>
                        <m:accPr>
                          <m:chr m:val="̅"/>
                          <m:ctrlPr>
                            <a:rPr lang="en-US" b="1" i="1">
                              <a:latin typeface="Cambria Math" panose="02040503050406030204" pitchFamily="18" charset="0"/>
                            </a:rPr>
                          </m:ctrlPr>
                        </m:accPr>
                        <m:e>
                          <m:r>
                            <a:rPr lang="en-US" b="1" i="1">
                              <a:latin typeface="Cambria Math" charset="0"/>
                            </a:rPr>
                            <m:t>𝒈</m:t>
                          </m:r>
                          <m:r>
                            <a:rPr lang="en-US" b="1" i="1" baseline="-25000">
                              <a:latin typeface="Cambria Math" charset="0"/>
                            </a:rPr>
                            <m:t>𝑲</m:t>
                          </m:r>
                        </m:e>
                      </m:acc>
                      <m:r>
                        <a:rPr lang="en-US" b="1" i="1">
                          <a:latin typeface="Cambria Math" charset="0"/>
                        </a:rPr>
                        <m:t>𝒏</m:t>
                      </m:r>
                      <m:r>
                        <a:rPr lang="en-US" b="1" i="1" baseline="30000">
                          <a:latin typeface="Cambria Math" charset="0"/>
                        </a:rPr>
                        <m:t>𝟒</m:t>
                      </m:r>
                      <m:d>
                        <m:dPr>
                          <m:ctrlPr>
                            <a:rPr lang="en-US" b="0" i="1">
                              <a:solidFill>
                                <a:prstClr val="black"/>
                              </a:solidFill>
                              <a:latin typeface="Cambria Math" panose="02040503050406030204" pitchFamily="18" charset="0"/>
                            </a:rPr>
                          </m:ctrlPr>
                        </m:dPr>
                        <m:e>
                          <m:r>
                            <a:rPr lang="en-US" i="1">
                              <a:solidFill>
                                <a:prstClr val="black"/>
                              </a:solidFill>
                              <a:latin typeface="Cambria Math"/>
                            </a:rPr>
                            <m:t>𝑉</m:t>
                          </m:r>
                          <m:r>
                            <a:rPr lang="en-US" i="1">
                              <a:solidFill>
                                <a:prstClr val="black"/>
                              </a:solidFill>
                              <a:latin typeface="Cambria Math"/>
                            </a:rPr>
                            <m:t> −</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𝐸</m:t>
                              </m:r>
                            </m:e>
                            <m:sub>
                              <m:r>
                                <a:rPr lang="en-US" b="0" i="1" smtClean="0">
                                  <a:solidFill>
                                    <a:prstClr val="black"/>
                                  </a:solidFill>
                                  <a:latin typeface="Cambria Math" charset="0"/>
                                </a:rPr>
                                <m:t>𝐾</m:t>
                              </m:r>
                            </m:sub>
                          </m:sSub>
                        </m:e>
                      </m:d>
                      <m:r>
                        <a:rPr lang="en-US" b="0" i="1" smtClean="0">
                          <a:solidFill>
                            <a:prstClr val="black"/>
                          </a:solidFill>
                          <a:latin typeface="Cambria Math" charset="0"/>
                        </a:rPr>
                        <m:t>−</m:t>
                      </m:r>
                      <m:acc>
                        <m:accPr>
                          <m:chr m:val="̅"/>
                          <m:ctrlPr>
                            <a:rPr lang="en-US" b="1" i="1">
                              <a:latin typeface="Cambria Math" panose="02040503050406030204" pitchFamily="18" charset="0"/>
                            </a:rPr>
                          </m:ctrlPr>
                        </m:accPr>
                        <m:e>
                          <m:r>
                            <a:rPr lang="en-US" b="1" i="1">
                              <a:latin typeface="Cambria Math" charset="0"/>
                            </a:rPr>
                            <m:t>𝒈</m:t>
                          </m:r>
                          <m:r>
                            <a:rPr lang="en-US" b="1" i="1" baseline="-25000">
                              <a:latin typeface="Cambria Math" charset="0"/>
                            </a:rPr>
                            <m:t>𝑵𝒂</m:t>
                          </m:r>
                        </m:e>
                      </m:acc>
                      <m:r>
                        <a:rPr lang="en-US" b="1" i="1">
                          <a:latin typeface="Cambria Math" charset="0"/>
                        </a:rPr>
                        <m:t>𝒎</m:t>
                      </m:r>
                      <m:r>
                        <a:rPr lang="en-US" b="1" i="1" baseline="30000">
                          <a:latin typeface="Cambria Math" charset="0"/>
                        </a:rPr>
                        <m:t>𝟑</m:t>
                      </m:r>
                      <m:r>
                        <a:rPr lang="en-US" b="1" i="1">
                          <a:latin typeface="Cambria Math" charset="0"/>
                        </a:rPr>
                        <m:t>𝒉</m:t>
                      </m:r>
                      <m:d>
                        <m:dPr>
                          <m:ctrlPr>
                            <a:rPr lang="en-US" b="0" i="1">
                              <a:solidFill>
                                <a:prstClr val="black"/>
                              </a:solidFill>
                              <a:latin typeface="Cambria Math" panose="02040503050406030204" pitchFamily="18" charset="0"/>
                            </a:rPr>
                          </m:ctrlPr>
                        </m:dPr>
                        <m:e>
                          <m:r>
                            <a:rPr lang="en-US" i="1">
                              <a:solidFill>
                                <a:prstClr val="black"/>
                              </a:solidFill>
                              <a:latin typeface="Cambria Math"/>
                            </a:rPr>
                            <m:t>𝑉</m:t>
                          </m:r>
                          <m:r>
                            <a:rPr lang="en-US" i="1">
                              <a:solidFill>
                                <a:prstClr val="black"/>
                              </a:solidFill>
                              <a:latin typeface="Cambria Math"/>
                            </a:rPr>
                            <m:t> −</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𝐸</m:t>
                              </m:r>
                            </m:e>
                            <m:sub>
                              <m:r>
                                <a:rPr lang="en-US" b="0" i="1" smtClean="0">
                                  <a:solidFill>
                                    <a:prstClr val="black"/>
                                  </a:solidFill>
                                  <a:latin typeface="Cambria Math" charset="0"/>
                                </a:rPr>
                                <m:t>𝑁𝑎</m:t>
                              </m:r>
                            </m:sub>
                          </m:sSub>
                        </m:e>
                      </m:d>
                      <m:r>
                        <a:rPr lang="en-US" b="0" i="1" smtClean="0">
                          <a:solidFill>
                            <a:prstClr val="black"/>
                          </a:solidFill>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𝑔</m:t>
                          </m:r>
                        </m:e>
                        <m:sub>
                          <m:r>
                            <a:rPr lang="en-US" b="0" i="1" smtClean="0">
                              <a:solidFill>
                                <a:prstClr val="black"/>
                              </a:solidFill>
                              <a:latin typeface="Cambria Math" charset="0"/>
                            </a:rPr>
                            <m:t>𝐿</m:t>
                          </m:r>
                        </m:sub>
                      </m:sSub>
                      <m:d>
                        <m:dPr>
                          <m:ctrlPr>
                            <a:rPr lang="en-US" b="0" i="1">
                              <a:solidFill>
                                <a:prstClr val="black"/>
                              </a:solidFill>
                              <a:latin typeface="Cambria Math" panose="02040503050406030204" pitchFamily="18" charset="0"/>
                            </a:rPr>
                          </m:ctrlPr>
                        </m:dPr>
                        <m:e>
                          <m:r>
                            <a:rPr lang="en-US" i="1">
                              <a:solidFill>
                                <a:prstClr val="black"/>
                              </a:solidFill>
                              <a:latin typeface="Cambria Math"/>
                            </a:rPr>
                            <m:t>𝑉</m:t>
                          </m:r>
                          <m:r>
                            <a:rPr lang="en-US" i="1">
                              <a:solidFill>
                                <a:prstClr val="black"/>
                              </a:solidFill>
                              <a:latin typeface="Cambria Math"/>
                            </a:rPr>
                            <m:t> −</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𝐸</m:t>
                              </m:r>
                            </m:e>
                            <m:sub>
                              <m:r>
                                <a:rPr lang="en-US" b="0" i="1" smtClean="0">
                                  <a:solidFill>
                                    <a:prstClr val="black"/>
                                  </a:solidFill>
                                  <a:latin typeface="Cambria Math" charset="0"/>
                                </a:rPr>
                                <m:t>𝐿</m:t>
                              </m:r>
                            </m:sub>
                          </m:sSub>
                        </m:e>
                      </m:d>
                      <m:r>
                        <a:rPr lang="en-US" b="0" i="1" smtClean="0">
                          <a:solidFill>
                            <a:prstClr val="black"/>
                          </a:solidFill>
                          <a:latin typeface="Cambria Math" charset="0"/>
                        </a:rPr>
                        <m:t>−</m:t>
                      </m:r>
                      <m:r>
                        <a:rPr lang="en-US" i="1">
                          <a:latin typeface="Cambria Math" charset="0"/>
                        </a:rPr>
                        <m:t>𝐼</m:t>
                      </m:r>
                      <m:r>
                        <a:rPr lang="en-US" i="1" baseline="-25000">
                          <a:latin typeface="Cambria Math" charset="0"/>
                        </a:rPr>
                        <m:t>𝑒𝑥𝑡</m:t>
                      </m:r>
                    </m:oMath>
                  </m:oMathPara>
                </a14:m>
                <a:endParaRPr lang="en-US" baseline="-25000" dirty="0"/>
              </a:p>
            </p:txBody>
          </p:sp>
        </mc:Choice>
        <mc:Fallback xmlns="">
          <p:sp>
            <p:nvSpPr>
              <p:cNvPr id="8" name="TextBox 7"/>
              <p:cNvSpPr txBox="1">
                <a:spLocks noRot="1" noChangeAspect="1" noMove="1" noResize="1" noEditPoints="1" noAdjustHandles="1" noChangeArrowheads="1" noChangeShapeType="1" noTextEdit="1"/>
              </p:cNvSpPr>
              <p:nvPr/>
            </p:nvSpPr>
            <p:spPr>
              <a:xfrm>
                <a:off x="2133600" y="2064887"/>
                <a:ext cx="6711581" cy="525913"/>
              </a:xfrm>
              <a:prstGeom prst="rect">
                <a:avLst/>
              </a:prstGeom>
              <a:blipFill rotWithShape="0">
                <a:blip r:embed="rId5"/>
                <a:stretch>
                  <a:fillRect/>
                </a:stretch>
              </a:blipFill>
            </p:spPr>
            <p:txBody>
              <a:bodyPr/>
              <a:lstStyle/>
              <a:p>
                <a:r>
                  <a:rPr lang="en-US">
                    <a:noFill/>
                  </a:rPr>
                  <a:t> </a:t>
                </a:r>
              </a:p>
            </p:txBody>
          </p:sp>
        </mc:Fallback>
      </mc:AlternateContent>
      <p:sp>
        <p:nvSpPr>
          <p:cNvPr id="9" name="TextBox 8"/>
          <p:cNvSpPr txBox="1"/>
          <p:nvPr/>
        </p:nvSpPr>
        <p:spPr>
          <a:xfrm>
            <a:off x="6119589" y="2908258"/>
            <a:ext cx="1519775" cy="646331"/>
          </a:xfrm>
          <a:prstGeom prst="rect">
            <a:avLst/>
          </a:prstGeom>
          <a:noFill/>
        </p:spPr>
        <p:txBody>
          <a:bodyPr wrap="none" rtlCol="0">
            <a:spAutoFit/>
          </a:bodyPr>
          <a:lstStyle/>
          <a:p>
            <a:r>
              <a:rPr lang="en-US" dirty="0"/>
              <a:t>Voltage gated </a:t>
            </a:r>
          </a:p>
          <a:p>
            <a:r>
              <a:rPr lang="en-US" dirty="0"/>
              <a:t>K+ channels</a:t>
            </a:r>
          </a:p>
        </p:txBody>
      </p:sp>
      <p:sp>
        <p:nvSpPr>
          <p:cNvPr id="10" name="TextBox 9"/>
          <p:cNvSpPr txBox="1"/>
          <p:nvPr/>
        </p:nvSpPr>
        <p:spPr>
          <a:xfrm>
            <a:off x="6119590" y="3963376"/>
            <a:ext cx="1519775" cy="646331"/>
          </a:xfrm>
          <a:prstGeom prst="rect">
            <a:avLst/>
          </a:prstGeom>
          <a:noFill/>
        </p:spPr>
        <p:txBody>
          <a:bodyPr wrap="none" rtlCol="0">
            <a:spAutoFit/>
          </a:bodyPr>
          <a:lstStyle/>
          <a:p>
            <a:r>
              <a:rPr lang="en-US" dirty="0"/>
              <a:t>Voltage gated </a:t>
            </a:r>
          </a:p>
          <a:p>
            <a:r>
              <a:rPr lang="en-US" dirty="0"/>
              <a:t>Na+ channel</a:t>
            </a:r>
          </a:p>
        </p:txBody>
      </p:sp>
      <p:sp>
        <p:nvSpPr>
          <p:cNvPr id="11" name="Left Brace 10"/>
          <p:cNvSpPr/>
          <p:nvPr/>
        </p:nvSpPr>
        <p:spPr>
          <a:xfrm flipH="1">
            <a:off x="5844824" y="3732006"/>
            <a:ext cx="274766" cy="126457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2325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normAutofit/>
          </a:bodyPr>
          <a:lstStyle/>
          <a:p>
            <a:r>
              <a:rPr lang="en-US" dirty="0"/>
              <a:t>Understanding the </a:t>
            </a:r>
            <a:r>
              <a:rPr lang="en-US"/>
              <a:t>spike:</a:t>
            </a:r>
            <a:endParaRPr lang="en-US" dirty="0"/>
          </a:p>
        </p:txBody>
      </p:sp>
      <p:pic>
        <p:nvPicPr>
          <p:cNvPr id="5" name="Content Placeholder 4"/>
          <p:cNvPicPr>
            <a:picLocks noChangeAspect="1"/>
          </p:cNvPicPr>
          <p:nvPr/>
        </p:nvPicPr>
        <p:blipFill rotWithShape="1">
          <a:blip r:embed="rId2">
            <a:extLst>
              <a:ext uri="{28A0092B-C50C-407E-A947-70E740481C1C}">
                <a14:useLocalDpi xmlns:a14="http://schemas.microsoft.com/office/drawing/2010/main" val="0"/>
              </a:ext>
            </a:extLst>
          </a:blip>
          <a:srcRect l="20586" t="33672" r="20586" b="47808"/>
          <a:stretch/>
        </p:blipFill>
        <p:spPr>
          <a:xfrm>
            <a:off x="914406" y="2003612"/>
            <a:ext cx="8229594" cy="3352800"/>
          </a:xfrm>
          <a:prstGeom prst="rect">
            <a:avLst/>
          </a:prstGeom>
        </p:spPr>
      </p:pic>
      <p:sp>
        <p:nvSpPr>
          <p:cNvPr id="7" name="TextBox 6"/>
          <p:cNvSpPr txBox="1"/>
          <p:nvPr/>
        </p:nvSpPr>
        <p:spPr>
          <a:xfrm>
            <a:off x="1676400" y="1524000"/>
            <a:ext cx="1744580" cy="646331"/>
          </a:xfrm>
          <a:prstGeom prst="rect">
            <a:avLst/>
          </a:prstGeom>
          <a:noFill/>
        </p:spPr>
        <p:txBody>
          <a:bodyPr wrap="none" rtlCol="0">
            <a:spAutoFit/>
          </a:bodyPr>
          <a:lstStyle/>
          <a:p>
            <a:pPr algn="ctr"/>
            <a:r>
              <a:rPr lang="en-US" dirty="0"/>
              <a:t>Where each</a:t>
            </a:r>
          </a:p>
          <a:p>
            <a:pPr algn="ctr"/>
            <a:r>
              <a:rPr lang="en-US" dirty="0"/>
              <a:t> variable is going</a:t>
            </a:r>
          </a:p>
        </p:txBody>
      </p:sp>
      <p:sp>
        <p:nvSpPr>
          <p:cNvPr id="8" name="TextBox 7"/>
          <p:cNvSpPr txBox="1"/>
          <p:nvPr/>
        </p:nvSpPr>
        <p:spPr>
          <a:xfrm>
            <a:off x="5762824" y="1524000"/>
            <a:ext cx="1191736" cy="646331"/>
          </a:xfrm>
          <a:prstGeom prst="rect">
            <a:avLst/>
          </a:prstGeom>
          <a:noFill/>
        </p:spPr>
        <p:txBody>
          <a:bodyPr wrap="none" rtlCol="0">
            <a:spAutoFit/>
          </a:bodyPr>
          <a:lstStyle/>
          <a:p>
            <a:pPr algn="ctr"/>
            <a:r>
              <a:rPr lang="en-US" dirty="0"/>
              <a:t>How fast it</a:t>
            </a:r>
          </a:p>
          <a:p>
            <a:pPr algn="ctr"/>
            <a:r>
              <a:rPr lang="en-US" dirty="0"/>
              <a:t>gets there</a:t>
            </a:r>
          </a:p>
        </p:txBody>
      </p:sp>
      <mc:AlternateContent xmlns:mc="http://schemas.openxmlformats.org/markup-compatibility/2006" xmlns:a14="http://schemas.microsoft.com/office/drawing/2010/main">
        <mc:Choice Requires="a14">
          <p:sp>
            <p:nvSpPr>
              <p:cNvPr id="9" name="TextBox 8"/>
              <p:cNvSpPr txBox="1"/>
              <p:nvPr/>
            </p:nvSpPr>
            <p:spPr>
              <a:xfrm>
                <a:off x="3276600" y="921887"/>
                <a:ext cx="2715505" cy="5259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bg-BG" b="0" i="1" smtClean="0">
                          <a:latin typeface="Cambria Math" charset="0"/>
                          <a:ea typeface="Cambria Math" charset="0"/>
                          <a:cs typeface="Cambria Math" charset="0"/>
                        </a:rPr>
                        <m:t>𝜏</m:t>
                      </m:r>
                      <m:r>
                        <a:rPr lang="en-US" b="0" i="1" baseline="-25000" smtClean="0">
                          <a:latin typeface="Cambria Math" charset="0"/>
                          <a:ea typeface="Cambria Math" charset="0"/>
                          <a:cs typeface="Cambria Math" charset="0"/>
                        </a:rPr>
                        <m:t>𝑛</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𝑉</m:t>
                      </m:r>
                      <m:r>
                        <a:rPr lang="en-US" b="0" i="1" smtClean="0">
                          <a:latin typeface="Cambria Math" charset="0"/>
                          <a:ea typeface="Cambria Math" charset="0"/>
                          <a:cs typeface="Cambria Math" charset="0"/>
                        </a:rPr>
                        <m:t>)</m:t>
                      </m:r>
                      <m:f>
                        <m:fPr>
                          <m:ctrlPr>
                            <a:rPr lang="bg-BG" b="0" i="1" smtClean="0">
                              <a:latin typeface="Cambria Math" panose="02040503050406030204" pitchFamily="18" charset="0"/>
                            </a:rPr>
                          </m:ctrlPr>
                        </m:fPr>
                        <m:num>
                          <m:r>
                            <a:rPr lang="en-US" b="0" i="1" smtClean="0">
                              <a:latin typeface="Cambria Math" charset="0"/>
                            </a:rPr>
                            <m:t>𝑑𝑛</m:t>
                          </m:r>
                        </m:num>
                        <m:den>
                          <m:r>
                            <a:rPr lang="en-US" b="0" i="1" smtClean="0">
                              <a:latin typeface="Cambria Math" charset="0"/>
                            </a:rPr>
                            <m:t>𝑑𝑡</m:t>
                          </m:r>
                        </m:den>
                      </m:f>
                      <m:r>
                        <a:rPr lang="en-US" b="0" i="1" smtClean="0">
                          <a:latin typeface="Cambria Math" charset="0"/>
                        </a:rPr>
                        <m:t>=</m:t>
                      </m:r>
                      <m:r>
                        <a:rPr lang="en-US" b="0" i="1" smtClean="0">
                          <a:latin typeface="Cambria Math" charset="0"/>
                        </a:rPr>
                        <m:t>𝑛</m:t>
                      </m:r>
                      <m:r>
                        <a:rPr lang="en-US" i="1" baseline="-25000">
                          <a:latin typeface="Cambria Math" charset="0"/>
                          <a:ea typeface="Cambria Math" charset="0"/>
                          <a:cs typeface="Cambria Math" charset="0"/>
                        </a:rPr>
                        <m:t>∞</m:t>
                      </m:r>
                      <m:r>
                        <a:rPr lang="en-US" b="0" i="1" smtClean="0">
                          <a:latin typeface="Cambria Math" charset="0"/>
                        </a:rPr>
                        <m:t>(</m:t>
                      </m:r>
                      <m:r>
                        <a:rPr lang="en-US" b="0" i="1" smtClean="0">
                          <a:latin typeface="Cambria Math" charset="0"/>
                        </a:rPr>
                        <m:t>𝑉</m:t>
                      </m:r>
                      <m:r>
                        <a:rPr lang="en-US" b="0" i="1" smtClean="0">
                          <a:latin typeface="Cambria Math" charset="0"/>
                        </a:rPr>
                        <m:t>)+</m:t>
                      </m:r>
                      <m:r>
                        <a:rPr lang="en-US" b="0" i="1" smtClean="0">
                          <a:latin typeface="Cambria Math" charset="0"/>
                        </a:rPr>
                        <m:t>𝑛</m:t>
                      </m:r>
                    </m:oMath>
                  </m:oMathPara>
                </a14:m>
                <a:endParaRPr lang="en-US" baseline="-25000" dirty="0"/>
              </a:p>
            </p:txBody>
          </p:sp>
        </mc:Choice>
        <mc:Fallback xmlns="">
          <p:sp>
            <p:nvSpPr>
              <p:cNvPr id="9" name="TextBox 8"/>
              <p:cNvSpPr txBox="1">
                <a:spLocks noRot="1" noChangeAspect="1" noMove="1" noResize="1" noEditPoints="1" noAdjustHandles="1" noChangeArrowheads="1" noChangeShapeType="1" noTextEdit="1"/>
              </p:cNvSpPr>
              <p:nvPr/>
            </p:nvSpPr>
            <p:spPr>
              <a:xfrm>
                <a:off x="3276600" y="921887"/>
                <a:ext cx="2715505" cy="525913"/>
              </a:xfrm>
              <a:prstGeom prst="rect">
                <a:avLst/>
              </a:prstGeom>
              <a:blipFill rotWithShape="0">
                <a:blip r:embed="rId3"/>
                <a:stretch>
                  <a:fillRect/>
                </a:stretch>
              </a:blipFill>
            </p:spPr>
            <p:txBody>
              <a:bodyPr/>
              <a:lstStyle/>
              <a:p>
                <a:r>
                  <a:rPr lang="en-US">
                    <a:noFill/>
                  </a:rPr>
                  <a:t> </a:t>
                </a:r>
              </a:p>
            </p:txBody>
          </p:sp>
        </mc:Fallback>
      </mc:AlternateContent>
      <p:sp>
        <p:nvSpPr>
          <p:cNvPr id="10" name="TextBox 9"/>
          <p:cNvSpPr txBox="1"/>
          <p:nvPr/>
        </p:nvSpPr>
        <p:spPr>
          <a:xfrm>
            <a:off x="1756574" y="5105400"/>
            <a:ext cx="381836" cy="369332"/>
          </a:xfrm>
          <a:prstGeom prst="rect">
            <a:avLst/>
          </a:prstGeom>
          <a:noFill/>
        </p:spPr>
        <p:txBody>
          <a:bodyPr wrap="none" rtlCol="0">
            <a:spAutoFit/>
          </a:bodyPr>
          <a:lstStyle/>
          <a:p>
            <a:r>
              <a:rPr lang="en-US" b="1" dirty="0"/>
              <a:t>E</a:t>
            </a:r>
            <a:r>
              <a:rPr lang="en-US" b="1" baseline="-25000" dirty="0"/>
              <a:t>K</a:t>
            </a:r>
          </a:p>
        </p:txBody>
      </p:sp>
      <p:sp>
        <p:nvSpPr>
          <p:cNvPr id="12" name="TextBox 11"/>
          <p:cNvSpPr txBox="1"/>
          <p:nvPr/>
        </p:nvSpPr>
        <p:spPr>
          <a:xfrm>
            <a:off x="4343400" y="5040868"/>
            <a:ext cx="470000" cy="369332"/>
          </a:xfrm>
          <a:prstGeom prst="rect">
            <a:avLst/>
          </a:prstGeom>
          <a:noFill/>
        </p:spPr>
        <p:txBody>
          <a:bodyPr wrap="none" rtlCol="0">
            <a:spAutoFit/>
          </a:bodyPr>
          <a:lstStyle/>
          <a:p>
            <a:r>
              <a:rPr lang="en-US" b="1" dirty="0" err="1"/>
              <a:t>E</a:t>
            </a:r>
            <a:r>
              <a:rPr lang="en-US" b="1" baseline="-25000" dirty="0" err="1"/>
              <a:t>Na</a:t>
            </a:r>
            <a:endParaRPr lang="en-US" b="1" baseline="-25000" dirty="0"/>
          </a:p>
        </p:txBody>
      </p:sp>
      <p:cxnSp>
        <p:nvCxnSpPr>
          <p:cNvPr id="14" name="Straight Arrow Connector 13"/>
          <p:cNvCxnSpPr>
            <a:stCxn id="12" idx="0"/>
          </p:cNvCxnSpPr>
          <p:nvPr/>
        </p:nvCxnSpPr>
        <p:spPr>
          <a:xfrm flipV="1">
            <a:off x="4578400" y="4648200"/>
            <a:ext cx="6400" cy="392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894626" y="4631160"/>
            <a:ext cx="6400" cy="392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3372846" y="5616770"/>
                <a:ext cx="2130199" cy="459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𝑔</m:t>
                      </m:r>
                      <m:r>
                        <a:rPr lang="en-US" sz="2400" b="0" i="1" baseline="-25000" smtClean="0">
                          <a:latin typeface="Cambria Math" charset="0"/>
                        </a:rPr>
                        <m:t>𝐾</m:t>
                      </m:r>
                      <m:d>
                        <m:dPr>
                          <m:ctrlPr>
                            <a:rPr lang="en-US" sz="2400" i="1" smtClean="0">
                              <a:latin typeface="Cambria Math" panose="02040503050406030204" pitchFamily="18" charset="0"/>
                            </a:rPr>
                          </m:ctrlPr>
                        </m:dPr>
                        <m:e>
                          <m:r>
                            <a:rPr lang="en-US" sz="2400" b="0" i="1" smtClean="0">
                              <a:latin typeface="Cambria Math" charset="0"/>
                            </a:rPr>
                            <m:t>𝑉</m:t>
                          </m:r>
                        </m:e>
                      </m:d>
                      <m:r>
                        <a:rPr lang="en-US" sz="2400" b="0" i="1" smtClean="0">
                          <a:latin typeface="Cambria Math" charset="0"/>
                        </a:rPr>
                        <m:t>=</m:t>
                      </m:r>
                      <m:acc>
                        <m:accPr>
                          <m:chr m:val="̅"/>
                          <m:ctrlPr>
                            <a:rPr lang="en-US" sz="2400" i="1" smtClean="0">
                              <a:latin typeface="Cambria Math" panose="02040503050406030204" pitchFamily="18" charset="0"/>
                            </a:rPr>
                          </m:ctrlPr>
                        </m:accPr>
                        <m:e>
                          <m:r>
                            <a:rPr lang="en-US" sz="2400" b="0" i="1" smtClean="0">
                              <a:latin typeface="Cambria Math" charset="0"/>
                            </a:rPr>
                            <m:t>𝑔</m:t>
                          </m:r>
                          <m:r>
                            <a:rPr lang="en-US" sz="2400" b="0" i="1" baseline="-25000" smtClean="0">
                              <a:latin typeface="Cambria Math" charset="0"/>
                            </a:rPr>
                            <m:t>𝐾</m:t>
                          </m:r>
                        </m:e>
                      </m:acc>
                      <m:r>
                        <a:rPr lang="en-US" sz="2400" b="0" i="1" smtClean="0">
                          <a:latin typeface="Cambria Math" charset="0"/>
                        </a:rPr>
                        <m:t>𝑛</m:t>
                      </m:r>
                      <m:r>
                        <a:rPr lang="en-US" sz="2400" b="0" i="1" baseline="30000" smtClean="0">
                          <a:latin typeface="Cambria Math" charset="0"/>
                        </a:rPr>
                        <m:t>4</m:t>
                      </m:r>
                    </m:oMath>
                  </m:oMathPara>
                </a14:m>
                <a:endParaRPr lang="en-US" sz="2400" baseline="30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3372846" y="5616770"/>
                <a:ext cx="2130199" cy="459998"/>
              </a:xfrm>
              <a:prstGeom prst="rect">
                <a:avLst/>
              </a:prstGeom>
              <a:blipFill rotWithShape="0">
                <a:blip r:embed="rId4"/>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372846" y="6162313"/>
                <a:ext cx="25791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𝑔</m:t>
                      </m:r>
                      <m:r>
                        <a:rPr lang="en-US" sz="2400" b="0" i="1" baseline="-25000" smtClean="0">
                          <a:latin typeface="Cambria Math" charset="0"/>
                        </a:rPr>
                        <m:t>𝑁𝑎</m:t>
                      </m:r>
                      <m:d>
                        <m:dPr>
                          <m:ctrlPr>
                            <a:rPr lang="en-US" sz="2400" i="1" smtClean="0">
                              <a:latin typeface="Cambria Math" panose="02040503050406030204" pitchFamily="18" charset="0"/>
                            </a:rPr>
                          </m:ctrlPr>
                        </m:dPr>
                        <m:e>
                          <m:r>
                            <a:rPr lang="en-US" sz="2400" b="0" i="1" smtClean="0">
                              <a:latin typeface="Cambria Math" charset="0"/>
                            </a:rPr>
                            <m:t>𝑉</m:t>
                          </m:r>
                        </m:e>
                      </m:d>
                      <m:r>
                        <a:rPr lang="en-US" sz="2400" b="0" i="1" smtClean="0">
                          <a:latin typeface="Cambria Math" charset="0"/>
                        </a:rPr>
                        <m:t>=</m:t>
                      </m:r>
                      <m:acc>
                        <m:accPr>
                          <m:chr m:val="̅"/>
                          <m:ctrlPr>
                            <a:rPr lang="en-US" sz="2400" i="1" smtClean="0">
                              <a:latin typeface="Cambria Math" panose="02040503050406030204" pitchFamily="18" charset="0"/>
                            </a:rPr>
                          </m:ctrlPr>
                        </m:accPr>
                        <m:e>
                          <m:r>
                            <a:rPr lang="en-US" sz="2400" b="0" i="1" smtClean="0">
                              <a:latin typeface="Cambria Math" charset="0"/>
                            </a:rPr>
                            <m:t>𝑔</m:t>
                          </m:r>
                          <m:r>
                            <a:rPr lang="en-US" sz="2400" b="0" i="1" baseline="-25000" smtClean="0">
                              <a:latin typeface="Cambria Math" charset="0"/>
                            </a:rPr>
                            <m:t>𝑁𝑎</m:t>
                          </m:r>
                        </m:e>
                      </m:acc>
                      <m:r>
                        <a:rPr lang="en-US" sz="2400" b="0" i="1" smtClean="0">
                          <a:latin typeface="Cambria Math" charset="0"/>
                        </a:rPr>
                        <m:t>𝑚</m:t>
                      </m:r>
                      <m:r>
                        <a:rPr lang="en-US" sz="2400" b="0" i="1" baseline="30000" smtClean="0">
                          <a:latin typeface="Cambria Math" charset="0"/>
                        </a:rPr>
                        <m:t>3</m:t>
                      </m:r>
                      <m:r>
                        <a:rPr lang="en-US" sz="2400" b="0" i="1" smtClean="0">
                          <a:latin typeface="Cambria Math" charset="0"/>
                        </a:rPr>
                        <m:t>h</m:t>
                      </m:r>
                    </m:oMath>
                  </m:oMathPara>
                </a14:m>
                <a:endParaRPr lang="en-US" sz="2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372846" y="6162313"/>
                <a:ext cx="2579103" cy="461665"/>
              </a:xfrm>
              <a:prstGeom prst="rect">
                <a:avLst/>
              </a:prstGeom>
              <a:blipFill rotWithShape="0">
                <a:blip r:embed="rId5"/>
                <a:stretch>
                  <a:fillRect b="-9211"/>
                </a:stretch>
              </a:blipFill>
            </p:spPr>
            <p:txBody>
              <a:bodyPr/>
              <a:lstStyle/>
              <a:p>
                <a:r>
                  <a:rPr lang="en-US">
                    <a:noFill/>
                  </a:rPr>
                  <a:t> </a:t>
                </a:r>
              </a:p>
            </p:txBody>
          </p:sp>
        </mc:Fallback>
      </mc:AlternateContent>
    </p:spTree>
    <p:extLst>
      <p:ext uri="{BB962C8B-B14F-4D97-AF65-F5344CB8AC3E}">
        <p14:creationId xmlns:p14="http://schemas.microsoft.com/office/powerpoint/2010/main" val="44690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Marr’s levels of analysis</a:t>
            </a:r>
          </a:p>
        </p:txBody>
      </p:sp>
      <p:sp>
        <p:nvSpPr>
          <p:cNvPr id="3" name="Content Placeholder 2"/>
          <p:cNvSpPr>
            <a:spLocks noGrp="1"/>
          </p:cNvSpPr>
          <p:nvPr>
            <p:ph idx="1"/>
          </p:nvPr>
        </p:nvSpPr>
        <p:spPr>
          <a:xfrm>
            <a:off x="2514600" y="2209800"/>
            <a:ext cx="5943600" cy="3352800"/>
          </a:xfrm>
        </p:spPr>
        <p:txBody>
          <a:bodyPr>
            <a:normAutofit fontScale="70000" lnSpcReduction="20000"/>
          </a:bodyPr>
          <a:lstStyle/>
          <a:p>
            <a:r>
              <a:rPr lang="en-US" dirty="0"/>
              <a:t>Computational level</a:t>
            </a:r>
          </a:p>
          <a:p>
            <a:pPr lvl="1"/>
            <a:r>
              <a:rPr lang="en-US" dirty="0"/>
              <a:t>What do brains do and why? What problems do they solve?</a:t>
            </a:r>
          </a:p>
          <a:p>
            <a:endParaRPr lang="en-US" dirty="0"/>
          </a:p>
          <a:p>
            <a:r>
              <a:rPr lang="en-US" dirty="0"/>
              <a:t>Algorithmic level</a:t>
            </a:r>
          </a:p>
          <a:p>
            <a:pPr lvl="1"/>
            <a:r>
              <a:rPr lang="en-US" dirty="0"/>
              <a:t>How are these problems solved? What algorithms are used?</a:t>
            </a:r>
          </a:p>
          <a:p>
            <a:endParaRPr lang="en-US" dirty="0"/>
          </a:p>
          <a:p>
            <a:r>
              <a:rPr lang="en-US" b="1" dirty="0" err="1"/>
              <a:t>Implementational</a:t>
            </a:r>
            <a:r>
              <a:rPr lang="en-US" b="1" dirty="0"/>
              <a:t> level</a:t>
            </a:r>
          </a:p>
          <a:p>
            <a:pPr lvl="1"/>
            <a:r>
              <a:rPr lang="en-US" b="1" dirty="0"/>
              <a:t>How are these algorithms physically implemented.</a:t>
            </a:r>
          </a:p>
          <a:p>
            <a:pPr lvl="1"/>
            <a:endParaRPr lang="en-US" b="1" dirty="0"/>
          </a:p>
        </p:txBody>
      </p:sp>
    </p:spTree>
    <p:extLst>
      <p:ext uri="{BB962C8B-B14F-4D97-AF65-F5344CB8AC3E}">
        <p14:creationId xmlns:p14="http://schemas.microsoft.com/office/powerpoint/2010/main" val="1545941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8229600" cy="1143000"/>
          </a:xfrm>
        </p:spPr>
        <p:txBody>
          <a:bodyPr>
            <a:normAutofit/>
          </a:bodyPr>
          <a:lstStyle/>
          <a:p>
            <a:r>
              <a:rPr lang="en-US" dirty="0"/>
              <a:t>Understanding the </a:t>
            </a:r>
            <a:r>
              <a:rPr lang="en-US"/>
              <a:t>spike: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1329" t="11111" r="36972" b="45556"/>
          <a:stretch/>
        </p:blipFill>
        <p:spPr>
          <a:xfrm>
            <a:off x="3581400" y="762000"/>
            <a:ext cx="4589585" cy="6172200"/>
          </a:xfrm>
          <a:prstGeom prst="rect">
            <a:avLst/>
          </a:prstGeom>
        </p:spPr>
      </p:pic>
      <p:sp>
        <p:nvSpPr>
          <p:cNvPr id="6" name="TextBox 5"/>
          <p:cNvSpPr txBox="1"/>
          <p:nvPr/>
        </p:nvSpPr>
        <p:spPr>
          <a:xfrm>
            <a:off x="4648200" y="3316068"/>
            <a:ext cx="1036759" cy="646331"/>
          </a:xfrm>
          <a:prstGeom prst="rect">
            <a:avLst/>
          </a:prstGeom>
          <a:noFill/>
        </p:spPr>
        <p:txBody>
          <a:bodyPr wrap="none" rtlCol="0">
            <a:spAutoFit/>
          </a:bodyPr>
          <a:lstStyle/>
          <a:p>
            <a:r>
              <a:rPr lang="en-US" dirty="0">
                <a:solidFill>
                  <a:srgbClr val="FF0000"/>
                </a:solidFill>
              </a:rPr>
              <a:t>+</a:t>
            </a:r>
            <a:r>
              <a:rPr lang="en-US" dirty="0" err="1">
                <a:solidFill>
                  <a:srgbClr val="FF0000"/>
                </a:solidFill>
              </a:rPr>
              <a:t>ve</a:t>
            </a:r>
            <a:endParaRPr lang="en-US" dirty="0">
              <a:solidFill>
                <a:srgbClr val="FF0000"/>
              </a:solidFill>
            </a:endParaRPr>
          </a:p>
          <a:p>
            <a:r>
              <a:rPr lang="en-US" dirty="0">
                <a:solidFill>
                  <a:srgbClr val="FF0000"/>
                </a:solidFill>
              </a:rPr>
              <a:t>feedback</a:t>
            </a:r>
          </a:p>
        </p:txBody>
      </p:sp>
      <p:sp>
        <p:nvSpPr>
          <p:cNvPr id="11" name="TextBox 10"/>
          <p:cNvSpPr txBox="1"/>
          <p:nvPr/>
        </p:nvSpPr>
        <p:spPr>
          <a:xfrm>
            <a:off x="7629059" y="4731124"/>
            <a:ext cx="1591141" cy="923330"/>
          </a:xfrm>
          <a:prstGeom prst="rect">
            <a:avLst/>
          </a:prstGeom>
          <a:noFill/>
        </p:spPr>
        <p:txBody>
          <a:bodyPr wrap="none" rtlCol="0">
            <a:spAutoFit/>
          </a:bodyPr>
          <a:lstStyle/>
          <a:p>
            <a:r>
              <a:rPr lang="en-US" dirty="0">
                <a:solidFill>
                  <a:srgbClr val="00B050"/>
                </a:solidFill>
              </a:rPr>
              <a:t>2 ways of </a:t>
            </a:r>
          </a:p>
          <a:p>
            <a:r>
              <a:rPr lang="en-US" dirty="0">
                <a:solidFill>
                  <a:srgbClr val="00B050"/>
                </a:solidFill>
              </a:rPr>
              <a:t>truncating +</a:t>
            </a:r>
            <a:r>
              <a:rPr lang="en-US" dirty="0" err="1">
                <a:solidFill>
                  <a:srgbClr val="00B050"/>
                </a:solidFill>
              </a:rPr>
              <a:t>ve</a:t>
            </a:r>
            <a:endParaRPr lang="en-US" dirty="0">
              <a:solidFill>
                <a:srgbClr val="00B050"/>
              </a:solidFill>
            </a:endParaRPr>
          </a:p>
          <a:p>
            <a:r>
              <a:rPr lang="en-US" dirty="0">
                <a:solidFill>
                  <a:srgbClr val="00B050"/>
                </a:solidFill>
              </a:rPr>
              <a:t> voltage surge</a:t>
            </a:r>
          </a:p>
        </p:txBody>
      </p:sp>
      <p:sp>
        <p:nvSpPr>
          <p:cNvPr id="13" name="Right Brace 12"/>
          <p:cNvSpPr/>
          <p:nvPr/>
        </p:nvSpPr>
        <p:spPr>
          <a:xfrm>
            <a:off x="7589959" y="4343400"/>
            <a:ext cx="182441" cy="18288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a:off x="5410200" y="3505200"/>
            <a:ext cx="46599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64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 together</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524000"/>
            <a:ext cx="3330996" cy="2267553"/>
          </a:xfrm>
          <a:prstGeom prst="rect">
            <a:avLst/>
          </a:prstGeom>
        </p:spPr>
      </p:pic>
      <p:sp>
        <p:nvSpPr>
          <p:cNvPr id="5" name="TextBox 4"/>
          <p:cNvSpPr txBox="1"/>
          <p:nvPr/>
        </p:nvSpPr>
        <p:spPr>
          <a:xfrm>
            <a:off x="2438400" y="2484801"/>
            <a:ext cx="492443" cy="369332"/>
          </a:xfrm>
          <a:prstGeom prst="rect">
            <a:avLst/>
          </a:prstGeom>
          <a:noFill/>
        </p:spPr>
        <p:txBody>
          <a:bodyPr wrap="none" rtlCol="0">
            <a:spAutoFit/>
          </a:bodyPr>
          <a:lstStyle/>
          <a:p>
            <a:r>
              <a:rPr lang="en-US" dirty="0"/>
              <a:t>Cm</a:t>
            </a:r>
          </a:p>
        </p:txBody>
      </p:sp>
      <p:sp>
        <p:nvSpPr>
          <p:cNvPr id="6" name="TextBox 5"/>
          <p:cNvSpPr txBox="1"/>
          <p:nvPr/>
        </p:nvSpPr>
        <p:spPr>
          <a:xfrm>
            <a:off x="3581400" y="2865801"/>
            <a:ext cx="377026" cy="369332"/>
          </a:xfrm>
          <a:prstGeom prst="rect">
            <a:avLst/>
          </a:prstGeom>
          <a:noFill/>
        </p:spPr>
        <p:txBody>
          <a:bodyPr wrap="none" rtlCol="0">
            <a:spAutoFit/>
          </a:bodyPr>
          <a:lstStyle/>
          <a:p>
            <a:r>
              <a:rPr lang="en-US" dirty="0"/>
              <a:t>E</a:t>
            </a:r>
            <a:r>
              <a:rPr lang="en-US" baseline="-25000" dirty="0"/>
              <a:t>K</a:t>
            </a:r>
          </a:p>
        </p:txBody>
      </p:sp>
      <p:sp>
        <p:nvSpPr>
          <p:cNvPr id="7" name="TextBox 6"/>
          <p:cNvSpPr txBox="1"/>
          <p:nvPr/>
        </p:nvSpPr>
        <p:spPr>
          <a:xfrm>
            <a:off x="4499774" y="2877469"/>
            <a:ext cx="470000" cy="369332"/>
          </a:xfrm>
          <a:prstGeom prst="rect">
            <a:avLst/>
          </a:prstGeom>
          <a:noFill/>
        </p:spPr>
        <p:txBody>
          <a:bodyPr wrap="none" rtlCol="0">
            <a:spAutoFit/>
          </a:bodyPr>
          <a:lstStyle/>
          <a:p>
            <a:r>
              <a:rPr lang="en-US" dirty="0" err="1"/>
              <a:t>E</a:t>
            </a:r>
            <a:r>
              <a:rPr lang="en-US" baseline="-25000" dirty="0" err="1"/>
              <a:t>Na</a:t>
            </a:r>
            <a:endParaRPr lang="en-US" baseline="-25000" dirty="0"/>
          </a:p>
        </p:txBody>
      </p:sp>
      <p:sp>
        <p:nvSpPr>
          <p:cNvPr id="8" name="TextBox 7"/>
          <p:cNvSpPr txBox="1"/>
          <p:nvPr/>
        </p:nvSpPr>
        <p:spPr>
          <a:xfrm>
            <a:off x="5410200" y="2865801"/>
            <a:ext cx="296876" cy="369332"/>
          </a:xfrm>
          <a:prstGeom prst="rect">
            <a:avLst/>
          </a:prstGeom>
          <a:noFill/>
        </p:spPr>
        <p:txBody>
          <a:bodyPr wrap="none" rtlCol="0">
            <a:spAutoFit/>
          </a:bodyPr>
          <a:lstStyle/>
          <a:p>
            <a:r>
              <a:rPr lang="en-US" dirty="0"/>
              <a:t>E</a:t>
            </a:r>
            <a:endParaRPr lang="en-US" baseline="-25000" dirty="0"/>
          </a:p>
        </p:txBody>
      </p:sp>
      <p:sp>
        <p:nvSpPr>
          <p:cNvPr id="9" name="TextBox 8"/>
          <p:cNvSpPr txBox="1"/>
          <p:nvPr/>
        </p:nvSpPr>
        <p:spPr>
          <a:xfrm>
            <a:off x="3581400" y="2103801"/>
            <a:ext cx="373820" cy="369332"/>
          </a:xfrm>
          <a:prstGeom prst="rect">
            <a:avLst/>
          </a:prstGeom>
          <a:noFill/>
        </p:spPr>
        <p:txBody>
          <a:bodyPr wrap="none" rtlCol="0">
            <a:spAutoFit/>
          </a:bodyPr>
          <a:lstStyle/>
          <a:p>
            <a:r>
              <a:rPr lang="en-US" dirty="0" err="1"/>
              <a:t>g</a:t>
            </a:r>
            <a:r>
              <a:rPr lang="en-US" baseline="-25000" dirty="0" err="1"/>
              <a:t>K</a:t>
            </a:r>
            <a:endParaRPr lang="en-US" baseline="-25000" dirty="0"/>
          </a:p>
        </p:txBody>
      </p:sp>
      <p:sp>
        <p:nvSpPr>
          <p:cNvPr id="10" name="TextBox 9"/>
          <p:cNvSpPr txBox="1"/>
          <p:nvPr/>
        </p:nvSpPr>
        <p:spPr>
          <a:xfrm>
            <a:off x="4499774" y="2115469"/>
            <a:ext cx="466794" cy="369332"/>
          </a:xfrm>
          <a:prstGeom prst="rect">
            <a:avLst/>
          </a:prstGeom>
          <a:noFill/>
        </p:spPr>
        <p:txBody>
          <a:bodyPr wrap="none" rtlCol="0">
            <a:spAutoFit/>
          </a:bodyPr>
          <a:lstStyle/>
          <a:p>
            <a:r>
              <a:rPr lang="en-US" dirty="0" err="1"/>
              <a:t>g</a:t>
            </a:r>
            <a:r>
              <a:rPr lang="en-US" baseline="-25000" dirty="0" err="1"/>
              <a:t>Na</a:t>
            </a:r>
            <a:endParaRPr lang="en-US" baseline="-25000" dirty="0"/>
          </a:p>
        </p:txBody>
      </p:sp>
      <p:sp>
        <p:nvSpPr>
          <p:cNvPr id="11" name="TextBox 10"/>
          <p:cNvSpPr txBox="1"/>
          <p:nvPr/>
        </p:nvSpPr>
        <p:spPr>
          <a:xfrm>
            <a:off x="5410200" y="2103801"/>
            <a:ext cx="357790" cy="369332"/>
          </a:xfrm>
          <a:prstGeom prst="rect">
            <a:avLst/>
          </a:prstGeom>
          <a:noFill/>
        </p:spPr>
        <p:txBody>
          <a:bodyPr wrap="none" rtlCol="0">
            <a:spAutoFit/>
          </a:bodyPr>
          <a:lstStyle/>
          <a:p>
            <a:r>
              <a:rPr lang="en-US" dirty="0" err="1"/>
              <a:t>g</a:t>
            </a:r>
            <a:r>
              <a:rPr lang="en-US" baseline="-25000" dirty="0" err="1"/>
              <a:t>L</a:t>
            </a:r>
            <a:endParaRPr lang="en-US" baseline="-25000" dirty="0"/>
          </a:p>
        </p:txBody>
      </p:sp>
      <p:cxnSp>
        <p:nvCxnSpPr>
          <p:cNvPr id="12" name="Straight Arrow Connector 11"/>
          <p:cNvCxnSpPr/>
          <p:nvPr/>
        </p:nvCxnSpPr>
        <p:spPr>
          <a:xfrm flipV="1">
            <a:off x="3911045" y="2115470"/>
            <a:ext cx="508555" cy="4658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825445" y="2125000"/>
            <a:ext cx="508555" cy="4658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394365" y="1408337"/>
            <a:ext cx="1287532" cy="369332"/>
          </a:xfrm>
          <a:prstGeom prst="rect">
            <a:avLst/>
          </a:prstGeom>
          <a:noFill/>
        </p:spPr>
        <p:txBody>
          <a:bodyPr wrap="none" rtlCol="0">
            <a:spAutoFit/>
          </a:bodyPr>
          <a:lstStyle/>
          <a:p>
            <a:r>
              <a:rPr lang="en-US" dirty="0"/>
              <a:t>Outside cell</a:t>
            </a:r>
          </a:p>
        </p:txBody>
      </p:sp>
      <p:sp>
        <p:nvSpPr>
          <p:cNvPr id="16" name="TextBox 15"/>
          <p:cNvSpPr txBox="1"/>
          <p:nvPr/>
        </p:nvSpPr>
        <p:spPr>
          <a:xfrm>
            <a:off x="2394365" y="3523677"/>
            <a:ext cx="1116011" cy="369332"/>
          </a:xfrm>
          <a:prstGeom prst="rect">
            <a:avLst/>
          </a:prstGeom>
          <a:noFill/>
        </p:spPr>
        <p:txBody>
          <a:bodyPr wrap="none" rtlCol="0">
            <a:spAutoFit/>
          </a:bodyPr>
          <a:lstStyle/>
          <a:p>
            <a:r>
              <a:rPr lang="en-US" dirty="0"/>
              <a:t>Inside cell</a:t>
            </a:r>
          </a:p>
        </p:txBody>
      </p:sp>
      <mc:AlternateContent xmlns:mc="http://schemas.openxmlformats.org/markup-compatibility/2006" xmlns:a14="http://schemas.microsoft.com/office/drawing/2010/main">
        <mc:Choice Requires="a14">
          <p:sp>
            <p:nvSpPr>
              <p:cNvPr id="17" name="TextBox 16"/>
              <p:cNvSpPr txBox="1"/>
              <p:nvPr/>
            </p:nvSpPr>
            <p:spPr>
              <a:xfrm>
                <a:off x="2499575" y="4342463"/>
                <a:ext cx="21807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0=</m:t>
                      </m:r>
                      <m:r>
                        <a:rPr lang="en-US" i="1">
                          <a:latin typeface="Cambria Math" charset="0"/>
                        </a:rPr>
                        <m:t>𝐼</m:t>
                      </m:r>
                      <m:r>
                        <a:rPr lang="en-US" b="0" i="1" baseline="-25000" smtClean="0">
                          <a:latin typeface="Cambria Math" charset="0"/>
                        </a:rPr>
                        <m:t>𝐶𝑚</m:t>
                      </m:r>
                      <m:r>
                        <a:rPr lang="en-US" i="1">
                          <a:latin typeface="Cambria Math"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charset="0"/>
                            </a:rPr>
                            <m:t>𝑖</m:t>
                          </m:r>
                        </m:sub>
                        <m:sup/>
                        <m:e>
                          <m:r>
                            <a:rPr lang="en-US" b="0" i="1" smtClean="0">
                              <a:latin typeface="Cambria Math" charset="0"/>
                            </a:rPr>
                            <m:t>𝐼</m:t>
                          </m:r>
                          <m:r>
                            <a:rPr lang="en-US" b="0" i="1" baseline="-25000" smtClean="0">
                              <a:latin typeface="Cambria Math" charset="0"/>
                            </a:rPr>
                            <m:t>𝑖</m:t>
                          </m:r>
                        </m:e>
                      </m:nary>
                      <m:r>
                        <a:rPr lang="en-US" b="0" i="0" smtClean="0">
                          <a:latin typeface="Cambria Math" charset="0"/>
                        </a:rPr>
                        <m:t> −</m:t>
                      </m:r>
                      <m:r>
                        <a:rPr lang="en-US" i="1">
                          <a:latin typeface="Cambria Math" charset="0"/>
                        </a:rPr>
                        <m:t>𝐼</m:t>
                      </m:r>
                      <m:r>
                        <a:rPr lang="en-US" i="1" baseline="-25000">
                          <a:latin typeface="Cambria Math" charset="0"/>
                        </a:rPr>
                        <m:t>𝑒𝑥𝑡</m:t>
                      </m:r>
                    </m:oMath>
                  </m:oMathPara>
                </a14:m>
                <a:endParaRPr lang="en-US" baseline="-25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2499575" y="4342463"/>
                <a:ext cx="2180790" cy="67223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394365" y="5235265"/>
                <a:ext cx="3311419" cy="7083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𝐶</m:t>
                      </m:r>
                      <m:r>
                        <a:rPr lang="en-US" b="0" i="1" baseline="-25000" smtClean="0">
                          <a:latin typeface="Cambria Math" charset="0"/>
                        </a:rPr>
                        <m:t>𝑚</m:t>
                      </m:r>
                      <m:f>
                        <m:fPr>
                          <m:ctrlPr>
                            <a:rPr lang="bg-BG" i="1">
                              <a:latin typeface="Cambria Math" panose="02040503050406030204" pitchFamily="18" charset="0"/>
                            </a:rPr>
                          </m:ctrlPr>
                        </m:fPr>
                        <m:num>
                          <m:r>
                            <a:rPr lang="en-US" i="1">
                              <a:latin typeface="Cambria Math" charset="0"/>
                            </a:rPr>
                            <m:t>𝑑𝑉</m:t>
                          </m:r>
                        </m:num>
                        <m:den>
                          <m:r>
                            <a:rPr lang="en-US" i="1">
                              <a:latin typeface="Cambria Math" charset="0"/>
                            </a:rPr>
                            <m:t>𝑑𝑡</m:t>
                          </m:r>
                        </m:den>
                      </m:f>
                      <m:r>
                        <a:rPr lang="en-US" b="0" i="1" smtClean="0">
                          <a:latin typeface="Cambria Math" charset="0"/>
                        </a:rPr>
                        <m:t>=−</m:t>
                      </m:r>
                      <m:sSub>
                        <m:sSubPr>
                          <m:ctrlPr>
                            <a:rPr lang="en-US" i="1" smtClean="0">
                              <a:solidFill>
                                <a:prstClr val="black"/>
                              </a:solidFill>
                              <a:latin typeface="Cambria Math" panose="02040503050406030204" pitchFamily="18" charset="0"/>
                            </a:rPr>
                          </m:ctrlPr>
                        </m:sSubPr>
                        <m:e>
                          <m:nary>
                            <m:naryPr>
                              <m:chr m:val="∑"/>
                              <m:supHide m:val="on"/>
                              <m:ctrlPr>
                                <a:rPr lang="en-US" i="1" smtClean="0">
                                  <a:solidFill>
                                    <a:prstClr val="black"/>
                                  </a:solidFill>
                                  <a:latin typeface="Cambria Math" panose="02040503050406030204" pitchFamily="18" charset="0"/>
                                </a:rPr>
                              </m:ctrlPr>
                            </m:naryPr>
                            <m:sub>
                              <m:r>
                                <m:rPr>
                                  <m:brk m:alnAt="7"/>
                                </m:rPr>
                                <a:rPr lang="en-US" b="0" i="1" smtClean="0">
                                  <a:solidFill>
                                    <a:prstClr val="black"/>
                                  </a:solidFill>
                                  <a:latin typeface="Cambria Math" charset="0"/>
                                </a:rPr>
                                <m:t>𝑖</m:t>
                              </m:r>
                            </m:sub>
                            <m:sup/>
                            <m:e>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𝑔</m:t>
                                  </m:r>
                                </m:e>
                                <m:sub>
                                  <m:r>
                                    <a:rPr lang="en-US" b="0" i="1" smtClean="0">
                                      <a:solidFill>
                                        <a:prstClr val="black"/>
                                      </a:solidFill>
                                      <a:latin typeface="Cambria Math" charset="0"/>
                                    </a:rPr>
                                    <m:t>𝑖</m:t>
                                  </m:r>
                                </m:sub>
                              </m:sSub>
                              <m:d>
                                <m:dPr>
                                  <m:ctrlPr>
                                    <a:rPr lang="en-US" i="1">
                                      <a:solidFill>
                                        <a:prstClr val="black"/>
                                      </a:solidFill>
                                      <a:latin typeface="Cambria Math" panose="02040503050406030204" pitchFamily="18" charset="0"/>
                                    </a:rPr>
                                  </m:ctrlPr>
                                </m:dPr>
                                <m:e>
                                  <m:r>
                                    <a:rPr lang="en-US" i="1">
                                      <a:solidFill>
                                        <a:prstClr val="black"/>
                                      </a:solidFill>
                                      <a:latin typeface="Cambria Math"/>
                                    </a:rPr>
                                    <m:t>𝑉</m:t>
                                  </m:r>
                                  <m:r>
                                    <a:rPr lang="en-US" i="1">
                                      <a:solidFill>
                                        <a:prstClr val="black"/>
                                      </a:solidFill>
                                      <a:latin typeface="Cambria Math"/>
                                    </a:rPr>
                                    <m:t> −</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𝐸</m:t>
                                      </m:r>
                                    </m:e>
                                    <m:sub>
                                      <m:r>
                                        <a:rPr lang="en-US" b="0" i="1" smtClean="0">
                                          <a:solidFill>
                                            <a:prstClr val="black"/>
                                          </a:solidFill>
                                          <a:latin typeface="Cambria Math" charset="0"/>
                                        </a:rPr>
                                        <m:t>𝑖</m:t>
                                      </m:r>
                                    </m:sub>
                                  </m:sSub>
                                </m:e>
                              </m:d>
                              <m:r>
                                <a:rPr lang="en-US" b="0" i="1" smtClean="0">
                                  <a:solidFill>
                                    <a:prstClr val="black"/>
                                  </a:solidFill>
                                  <a:latin typeface="Cambria Math" charset="0"/>
                                </a:rPr>
                                <m:t>+</m:t>
                              </m:r>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charset="0"/>
                                    </a:rPr>
                                    <m:t>𝐼</m:t>
                                  </m:r>
                                </m:e>
                                <m:sub>
                                  <m:r>
                                    <a:rPr lang="en-US" b="0" i="1" smtClean="0">
                                      <a:solidFill>
                                        <a:prstClr val="black"/>
                                      </a:solidFill>
                                      <a:latin typeface="Cambria Math" charset="0"/>
                                    </a:rPr>
                                    <m:t>𝑒𝑥𝑡</m:t>
                                  </m:r>
                                </m:sub>
                              </m:sSub>
                            </m:e>
                          </m:nary>
                        </m:e>
                        <m:sub/>
                      </m:sSub>
                    </m:oMath>
                  </m:oMathPara>
                </a14:m>
                <a:endParaRPr lang="en-US" baseline="-25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2394365" y="5235265"/>
                <a:ext cx="3311419" cy="708335"/>
              </a:xfrm>
              <a:prstGeom prst="rect">
                <a:avLst/>
              </a:prstGeom>
              <a:blipFill rotWithShape="0">
                <a:blip r:embed="rId4"/>
                <a:stretch>
                  <a:fillRect/>
                </a:stretch>
              </a:blipFill>
            </p:spPr>
            <p:txBody>
              <a:bodyPr/>
              <a:lstStyle/>
              <a:p>
                <a:r>
                  <a:rPr lang="en-US">
                    <a:noFill/>
                  </a:rPr>
                  <a:t> </a:t>
                </a:r>
              </a:p>
            </p:txBody>
          </p:sp>
        </mc:Fallback>
      </mc:AlternateContent>
      <p:sp>
        <p:nvSpPr>
          <p:cNvPr id="20" name="TextBox 19"/>
          <p:cNvSpPr txBox="1"/>
          <p:nvPr/>
        </p:nvSpPr>
        <p:spPr>
          <a:xfrm>
            <a:off x="4698211" y="4160281"/>
            <a:ext cx="2245358" cy="369332"/>
          </a:xfrm>
          <a:prstGeom prst="rect">
            <a:avLst/>
          </a:prstGeom>
          <a:noFill/>
        </p:spPr>
        <p:txBody>
          <a:bodyPr wrap="none" rtlCol="0">
            <a:spAutoFit/>
          </a:bodyPr>
          <a:lstStyle/>
          <a:p>
            <a:r>
              <a:rPr lang="en-US" dirty="0" err="1"/>
              <a:t>Kirchoff’s</a:t>
            </a:r>
            <a:r>
              <a:rPr lang="en-US" dirty="0"/>
              <a:t> current law:</a:t>
            </a:r>
          </a:p>
        </p:txBody>
      </p:sp>
      <p:sp>
        <p:nvSpPr>
          <p:cNvPr id="21" name="TextBox 20"/>
          <p:cNvSpPr txBox="1"/>
          <p:nvPr/>
        </p:nvSpPr>
        <p:spPr>
          <a:xfrm>
            <a:off x="4993421" y="4727657"/>
            <a:ext cx="1219116" cy="369332"/>
          </a:xfrm>
          <a:prstGeom prst="rect">
            <a:avLst/>
          </a:prstGeom>
          <a:noFill/>
        </p:spPr>
        <p:txBody>
          <a:bodyPr wrap="none" rtlCol="0">
            <a:spAutoFit/>
          </a:bodyPr>
          <a:lstStyle/>
          <a:p>
            <a:r>
              <a:rPr lang="en-US" dirty="0"/>
              <a:t>Ohm’s law:</a:t>
            </a:r>
          </a:p>
        </p:txBody>
      </p:sp>
      <p:sp>
        <p:nvSpPr>
          <p:cNvPr id="22" name="TextBox 21"/>
          <p:cNvSpPr txBox="1"/>
          <p:nvPr/>
        </p:nvSpPr>
        <p:spPr>
          <a:xfrm>
            <a:off x="1553995" y="6039501"/>
            <a:ext cx="1891159" cy="369332"/>
          </a:xfrm>
          <a:prstGeom prst="rect">
            <a:avLst/>
          </a:prstGeom>
          <a:noFill/>
        </p:spPr>
        <p:txBody>
          <a:bodyPr wrap="none" rtlCol="0">
            <a:spAutoFit/>
          </a:bodyPr>
          <a:lstStyle/>
          <a:p>
            <a:r>
              <a:rPr lang="en-US" dirty="0">
                <a:solidFill>
                  <a:srgbClr val="FF0000"/>
                </a:solidFill>
              </a:rPr>
              <a:t>Capacitive current</a:t>
            </a:r>
          </a:p>
        </p:txBody>
      </p:sp>
      <p:sp>
        <p:nvSpPr>
          <p:cNvPr id="23" name="TextBox 22"/>
          <p:cNvSpPr txBox="1"/>
          <p:nvPr/>
        </p:nvSpPr>
        <p:spPr>
          <a:xfrm>
            <a:off x="3663968" y="6039501"/>
            <a:ext cx="1468415" cy="369332"/>
          </a:xfrm>
          <a:prstGeom prst="rect">
            <a:avLst/>
          </a:prstGeom>
          <a:noFill/>
        </p:spPr>
        <p:txBody>
          <a:bodyPr wrap="none" rtlCol="0">
            <a:spAutoFit/>
          </a:bodyPr>
          <a:lstStyle/>
          <a:p>
            <a:r>
              <a:rPr lang="en-US" dirty="0">
                <a:solidFill>
                  <a:srgbClr val="00B050"/>
                </a:solidFill>
              </a:rPr>
              <a:t>Ionic currents</a:t>
            </a:r>
          </a:p>
        </p:txBody>
      </p:sp>
      <p:sp>
        <p:nvSpPr>
          <p:cNvPr id="25" name="Rectangle 24"/>
          <p:cNvSpPr/>
          <p:nvPr/>
        </p:nvSpPr>
        <p:spPr>
          <a:xfrm>
            <a:off x="2394365" y="5065640"/>
            <a:ext cx="729835" cy="8779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316979" y="5098581"/>
            <a:ext cx="1676442" cy="84501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105400" y="5098581"/>
            <a:ext cx="525165" cy="84501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168826" y="6019800"/>
            <a:ext cx="2534155" cy="369332"/>
          </a:xfrm>
          <a:prstGeom prst="rect">
            <a:avLst/>
          </a:prstGeom>
          <a:noFill/>
        </p:spPr>
        <p:txBody>
          <a:bodyPr wrap="none" rtlCol="0">
            <a:spAutoFit/>
          </a:bodyPr>
          <a:lstStyle/>
          <a:p>
            <a:r>
              <a:rPr lang="en-US" dirty="0">
                <a:solidFill>
                  <a:schemeClr val="accent1"/>
                </a:solidFill>
              </a:rPr>
              <a:t>External applied current</a:t>
            </a:r>
          </a:p>
        </p:txBody>
      </p:sp>
      <p:sp>
        <p:nvSpPr>
          <p:cNvPr id="3" name="TextBox 2"/>
          <p:cNvSpPr txBox="1"/>
          <p:nvPr/>
        </p:nvSpPr>
        <p:spPr>
          <a:xfrm>
            <a:off x="3200400" y="6553200"/>
            <a:ext cx="2286395" cy="369332"/>
          </a:xfrm>
          <a:prstGeom prst="rect">
            <a:avLst/>
          </a:prstGeom>
          <a:noFill/>
        </p:spPr>
        <p:txBody>
          <a:bodyPr wrap="none" rtlCol="0">
            <a:spAutoFit/>
          </a:bodyPr>
          <a:lstStyle/>
          <a:p>
            <a:r>
              <a:rPr lang="en-US"/>
              <a:t>Where all the action is</a:t>
            </a:r>
          </a:p>
        </p:txBody>
      </p:sp>
      <p:cxnSp>
        <p:nvCxnSpPr>
          <p:cNvPr id="19" name="Straight Arrow Connector 18"/>
          <p:cNvCxnSpPr>
            <a:stCxn id="3" idx="0"/>
            <a:endCxn id="23" idx="2"/>
          </p:cNvCxnSpPr>
          <p:nvPr/>
        </p:nvCxnSpPr>
        <p:spPr>
          <a:xfrm flipV="1">
            <a:off x="4343598" y="6408833"/>
            <a:ext cx="54578" cy="144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5240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838200"/>
            <a:ext cx="3200400" cy="4572000"/>
          </a:xfrm>
        </p:spPr>
        <p:txBody>
          <a:bodyPr>
            <a:normAutofit/>
          </a:bodyPr>
          <a:lstStyle/>
          <a:p>
            <a:r>
              <a:rPr lang="en-US" sz="3600" dirty="0"/>
              <a:t>Different neuron types show different spiking properties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953000" y="0"/>
            <a:ext cx="3810000" cy="6721929"/>
          </a:xfrm>
        </p:spPr>
      </p:pic>
    </p:spTree>
    <p:extLst>
      <p:ext uri="{BB962C8B-B14F-4D97-AF65-F5344CB8AC3E}">
        <p14:creationId xmlns:p14="http://schemas.microsoft.com/office/powerpoint/2010/main" val="11767036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axon hillock is the site of action potential initiation</a:t>
            </a:r>
          </a:p>
        </p:txBody>
      </p:sp>
      <p:pic>
        <p:nvPicPr>
          <p:cNvPr id="6" name="Content Placeholder 5" descr="axon_hillock.jpg"/>
          <p:cNvPicPr>
            <a:picLocks noGrp="1" noChangeAspect="1"/>
          </p:cNvPicPr>
          <p:nvPr>
            <p:ph idx="1"/>
          </p:nvPr>
        </p:nvPicPr>
        <p:blipFill>
          <a:blip r:embed="rId2"/>
          <a:stretch>
            <a:fillRect/>
          </a:stretch>
        </p:blipFill>
        <p:spPr>
          <a:xfrm>
            <a:off x="1676400" y="1447800"/>
            <a:ext cx="4876800" cy="5194224"/>
          </a:xfrm>
        </p:spPr>
      </p:pic>
    </p:spTree>
    <p:extLst>
      <p:ext uri="{BB962C8B-B14F-4D97-AF65-F5344CB8AC3E}">
        <p14:creationId xmlns:p14="http://schemas.microsoft.com/office/powerpoint/2010/main" val="9616732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22915"/>
            <a:ext cx="8229600" cy="1143000"/>
          </a:xfrm>
        </p:spPr>
        <p:txBody>
          <a:bodyPr/>
          <a:lstStyle/>
          <a:p>
            <a:r>
              <a:rPr lang="en-US"/>
              <a:t>Passive conduction</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516" y="949313"/>
            <a:ext cx="8802968" cy="2632087"/>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15" y="3657600"/>
            <a:ext cx="4896865" cy="3124200"/>
          </a:xfrm>
          <a:prstGeom prst="rect">
            <a:avLst/>
          </a:prstGeom>
        </p:spPr>
      </p:pic>
      <p:sp>
        <p:nvSpPr>
          <p:cNvPr id="9" name="TextBox 8"/>
          <p:cNvSpPr txBox="1"/>
          <p:nvPr/>
        </p:nvSpPr>
        <p:spPr>
          <a:xfrm>
            <a:off x="5486400" y="4038600"/>
            <a:ext cx="3200400" cy="2585323"/>
          </a:xfrm>
          <a:prstGeom prst="rect">
            <a:avLst/>
          </a:prstGeom>
          <a:noFill/>
        </p:spPr>
        <p:txBody>
          <a:bodyPr wrap="square" rtlCol="0">
            <a:spAutoFit/>
          </a:bodyPr>
          <a:lstStyle/>
          <a:p>
            <a:r>
              <a:rPr lang="en-US" dirty="0"/>
              <a:t>The </a:t>
            </a:r>
            <a:r>
              <a:rPr lang="en-US" b="1" dirty="0"/>
              <a:t>length constant</a:t>
            </a:r>
            <a:r>
              <a:rPr lang="en-US" dirty="0"/>
              <a:t> (</a:t>
            </a:r>
            <a:r>
              <a:rPr lang="en-US" dirty="0" err="1"/>
              <a:t>λ</a:t>
            </a:r>
            <a:r>
              <a:rPr lang="en-US" dirty="0"/>
              <a:t>, or lambda) is a measure of how far the voltage travels down the axon before it decays to zero. If you have a </a:t>
            </a:r>
            <a:r>
              <a:rPr lang="en-US" b="1" dirty="0"/>
              <a:t>length constant</a:t>
            </a:r>
            <a:r>
              <a:rPr lang="en-US" dirty="0"/>
              <a:t> of 1 mm, that means at 1 mm away from the cell body in an axon, 37% of the voltage magnitude remains</a:t>
            </a:r>
          </a:p>
        </p:txBody>
      </p:sp>
    </p:spTree>
    <p:extLst>
      <p:ext uri="{BB962C8B-B14F-4D97-AF65-F5344CB8AC3E}">
        <p14:creationId xmlns:p14="http://schemas.microsoft.com/office/powerpoint/2010/main" val="7696463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3429000"/>
            <a:ext cx="3295479" cy="2207971"/>
          </a:xfrm>
        </p:spPr>
      </p:pic>
      <p:sp>
        <p:nvSpPr>
          <p:cNvPr id="4" name="TextBox 3"/>
          <p:cNvSpPr txBox="1"/>
          <p:nvPr/>
        </p:nvSpPr>
        <p:spPr>
          <a:xfrm>
            <a:off x="5791200" y="3243516"/>
            <a:ext cx="2895600" cy="2308324"/>
          </a:xfrm>
          <a:prstGeom prst="rect">
            <a:avLst/>
          </a:prstGeom>
          <a:noFill/>
        </p:spPr>
        <p:txBody>
          <a:bodyPr wrap="square" rtlCol="0">
            <a:spAutoFit/>
          </a:bodyPr>
          <a:lstStyle/>
          <a:p>
            <a:r>
              <a:rPr lang="en-US" dirty="0"/>
              <a:t>The </a:t>
            </a:r>
            <a:r>
              <a:rPr lang="en-US" b="1" dirty="0"/>
              <a:t>time constant </a:t>
            </a:r>
            <a:r>
              <a:rPr lang="en-US" dirty="0"/>
              <a:t>(</a:t>
            </a:r>
            <a:r>
              <a:rPr lang="en-US" dirty="0" err="1"/>
              <a:t>Τ</a:t>
            </a:r>
            <a:r>
              <a:rPr lang="en-US" dirty="0"/>
              <a:t>, or tau) is similar to the length constant, but applies to time. If a voltage change is applied inside a neuron, it takes time for the neuron to fully "charge" to a stable voltage. </a:t>
            </a:r>
          </a:p>
        </p:txBody>
      </p:sp>
      <p:pic>
        <p:nvPicPr>
          <p:cNvPr id="5"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16" y="228600"/>
            <a:ext cx="8802968" cy="2632087"/>
          </a:xfrm>
          <a:prstGeom prst="rect">
            <a:avLst/>
          </a:prstGeom>
        </p:spPr>
      </p:pic>
      <p:sp>
        <p:nvSpPr>
          <p:cNvPr id="7" name="TextBox 6"/>
          <p:cNvSpPr txBox="1"/>
          <p:nvPr/>
        </p:nvSpPr>
        <p:spPr>
          <a:xfrm>
            <a:off x="838200" y="5934670"/>
            <a:ext cx="7467600" cy="923330"/>
          </a:xfrm>
          <a:prstGeom prst="rect">
            <a:avLst/>
          </a:prstGeom>
          <a:noFill/>
        </p:spPr>
        <p:txBody>
          <a:bodyPr wrap="square" rtlCol="0">
            <a:spAutoFit/>
          </a:bodyPr>
          <a:lstStyle/>
          <a:p>
            <a:r>
              <a:rPr lang="en-US" dirty="0"/>
              <a:t>An "ideal neuron" would have an infinitely high length constant and an infinitely low time constant. Thus, any voltage change anywhere in the neuron would instantly change the voltage everywhere else in the neuron.</a:t>
            </a:r>
          </a:p>
        </p:txBody>
      </p:sp>
      <mc:AlternateContent xmlns:mc="http://schemas.openxmlformats.org/markup-compatibility/2006" xmlns:a14="http://schemas.microsoft.com/office/drawing/2010/main">
        <mc:Choice Requires="a14">
          <p:sp>
            <p:nvSpPr>
              <p:cNvPr id="8" name="TextBox 7"/>
              <p:cNvSpPr txBox="1"/>
              <p:nvPr/>
            </p:nvSpPr>
            <p:spPr>
              <a:xfrm>
                <a:off x="1143000" y="2819400"/>
                <a:ext cx="2313326"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𝑅</m:t>
                      </m:r>
                      <m:r>
                        <a:rPr lang="en-US" b="0" i="1" baseline="-25000" smtClean="0">
                          <a:latin typeface="Cambria Math" charset="0"/>
                        </a:rPr>
                        <m:t>𝑚</m:t>
                      </m:r>
                      <m:r>
                        <a:rPr lang="en-US" b="0" i="1" smtClean="0">
                          <a:latin typeface="Cambria Math" charset="0"/>
                        </a:rPr>
                        <m:t>𝐶</m:t>
                      </m:r>
                      <m:r>
                        <a:rPr lang="en-US" b="0" i="1" baseline="-25000" smtClean="0">
                          <a:latin typeface="Cambria Math" charset="0"/>
                        </a:rPr>
                        <m:t>𝑚</m:t>
                      </m:r>
                      <m:f>
                        <m:fPr>
                          <m:ctrlPr>
                            <a:rPr lang="bg-BG" b="0" i="1" smtClean="0">
                              <a:latin typeface="Cambria Math" panose="02040503050406030204" pitchFamily="18" charset="0"/>
                            </a:rPr>
                          </m:ctrlPr>
                        </m:fPr>
                        <m:num>
                          <m:r>
                            <a:rPr lang="en-US" b="0" i="1" smtClean="0">
                              <a:latin typeface="Cambria Math" charset="0"/>
                            </a:rPr>
                            <m:t>𝑑𝑉</m:t>
                          </m:r>
                        </m:num>
                        <m:den>
                          <m:r>
                            <a:rPr lang="en-US" b="0" i="1" smtClean="0">
                              <a:latin typeface="Cambria Math" charset="0"/>
                            </a:rPr>
                            <m:t>𝑑𝑡</m:t>
                          </m:r>
                        </m:den>
                      </m:f>
                      <m:r>
                        <a:rPr lang="en-US" b="0" i="1" smtClean="0">
                          <a:latin typeface="Cambria Math" charset="0"/>
                        </a:rPr>
                        <m:t>=−</m:t>
                      </m:r>
                      <m:r>
                        <a:rPr lang="en-US" b="0" i="1" smtClean="0">
                          <a:latin typeface="Cambria Math" charset="0"/>
                        </a:rPr>
                        <m:t>𝑉</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𝐼</m:t>
                          </m:r>
                        </m:e>
                        <m:sub>
                          <m:r>
                            <a:rPr lang="en-US" b="0" i="1" smtClean="0">
                              <a:latin typeface="Cambria Math" charset="0"/>
                            </a:rPr>
                            <m:t>𝑒𝑥𝑡</m:t>
                          </m:r>
                        </m:sub>
                      </m:sSub>
                      <m:r>
                        <a:rPr lang="en-US" b="0" i="1" smtClean="0">
                          <a:latin typeface="Cambria Math" charset="0"/>
                        </a:rPr>
                        <m:t>𝑅</m:t>
                      </m:r>
                    </m:oMath>
                  </m:oMathPara>
                </a14:m>
                <a:endParaRPr lang="en-US" baseline="-25000" dirty="0"/>
              </a:p>
            </p:txBody>
          </p:sp>
        </mc:Choice>
        <mc:Fallback xmlns="">
          <p:sp>
            <p:nvSpPr>
              <p:cNvPr id="8" name="TextBox 7"/>
              <p:cNvSpPr txBox="1">
                <a:spLocks noRot="1" noChangeAspect="1" noMove="1" noResize="1" noEditPoints="1" noAdjustHandles="1" noChangeArrowheads="1" noChangeShapeType="1" noTextEdit="1"/>
              </p:cNvSpPr>
              <p:nvPr/>
            </p:nvSpPr>
            <p:spPr>
              <a:xfrm>
                <a:off x="1143000" y="2819400"/>
                <a:ext cx="2313326" cy="525913"/>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5206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4788" y="152400"/>
            <a:ext cx="8229600" cy="1143000"/>
          </a:xfrm>
        </p:spPr>
        <p:txBody>
          <a:bodyPr/>
          <a:lstStyle/>
          <a:p>
            <a:r>
              <a:rPr lang="en-US" dirty="0"/>
              <a:t>Active conduction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788" y="1828800"/>
            <a:ext cx="8229600" cy="3472891"/>
          </a:xfrm>
        </p:spPr>
      </p:pic>
    </p:spTree>
    <p:extLst>
      <p:ext uri="{BB962C8B-B14F-4D97-AF65-F5344CB8AC3E}">
        <p14:creationId xmlns:p14="http://schemas.microsoft.com/office/powerpoint/2010/main" val="10289858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8672"/>
            <a:ext cx="8229600" cy="1143000"/>
          </a:xfrm>
        </p:spPr>
        <p:txBody>
          <a:bodyPr>
            <a:normAutofit fontScale="90000"/>
          </a:bodyPr>
          <a:lstStyle/>
          <a:p>
            <a:r>
              <a:rPr lang="en-US" dirty="0"/>
              <a:t>How the length constant affects action potential conduction velocity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28750"/>
            <a:ext cx="8229600" cy="20574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400550"/>
            <a:ext cx="8305800" cy="2076450"/>
          </a:xfrm>
          <a:prstGeom prst="rect">
            <a:avLst/>
          </a:prstGeom>
        </p:spPr>
      </p:pic>
      <p:sp>
        <p:nvSpPr>
          <p:cNvPr id="6" name="TextBox 5"/>
          <p:cNvSpPr txBox="1"/>
          <p:nvPr/>
        </p:nvSpPr>
        <p:spPr>
          <a:xfrm>
            <a:off x="762000" y="4400550"/>
            <a:ext cx="2121222" cy="369332"/>
          </a:xfrm>
          <a:prstGeom prst="rect">
            <a:avLst/>
          </a:prstGeom>
          <a:noFill/>
        </p:spPr>
        <p:txBody>
          <a:bodyPr wrap="none" rtlCol="0">
            <a:spAutoFit/>
          </a:bodyPr>
          <a:lstStyle/>
          <a:p>
            <a:r>
              <a:rPr lang="en-US" dirty="0"/>
              <a:t>High length constant</a:t>
            </a:r>
          </a:p>
        </p:txBody>
      </p:sp>
      <p:sp>
        <p:nvSpPr>
          <p:cNvPr id="7" name="TextBox 6"/>
          <p:cNvSpPr txBox="1"/>
          <p:nvPr/>
        </p:nvSpPr>
        <p:spPr>
          <a:xfrm>
            <a:off x="305869" y="3406071"/>
            <a:ext cx="8579465" cy="646331"/>
          </a:xfrm>
          <a:prstGeom prst="rect">
            <a:avLst/>
          </a:prstGeom>
          <a:noFill/>
        </p:spPr>
        <p:txBody>
          <a:bodyPr wrap="none" rtlCol="0">
            <a:spAutoFit/>
          </a:bodyPr>
          <a:lstStyle/>
          <a:p>
            <a:r>
              <a:rPr lang="en-US" dirty="0"/>
              <a:t>The door is an ion channel, and the person waiting to open it is the voltage sensitive gate.</a:t>
            </a:r>
          </a:p>
          <a:p>
            <a:r>
              <a:rPr lang="en-US" dirty="0"/>
              <a:t> The length constant determines how far their shout ‘open’ travels.</a:t>
            </a:r>
          </a:p>
        </p:txBody>
      </p:sp>
      <p:sp>
        <p:nvSpPr>
          <p:cNvPr id="8" name="TextBox 7"/>
          <p:cNvSpPr txBox="1"/>
          <p:nvPr/>
        </p:nvSpPr>
        <p:spPr>
          <a:xfrm>
            <a:off x="775447" y="1339565"/>
            <a:ext cx="2077235" cy="369332"/>
          </a:xfrm>
          <a:prstGeom prst="rect">
            <a:avLst/>
          </a:prstGeom>
          <a:noFill/>
        </p:spPr>
        <p:txBody>
          <a:bodyPr wrap="none" rtlCol="0">
            <a:spAutoFit/>
          </a:bodyPr>
          <a:lstStyle/>
          <a:p>
            <a:r>
              <a:rPr lang="en-US" dirty="0"/>
              <a:t>Low length constant</a:t>
            </a:r>
          </a:p>
        </p:txBody>
      </p:sp>
    </p:spTree>
    <p:extLst>
      <p:ext uri="{BB962C8B-B14F-4D97-AF65-F5344CB8AC3E}">
        <p14:creationId xmlns:p14="http://schemas.microsoft.com/office/powerpoint/2010/main" val="47918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4267200"/>
            <a:ext cx="8229600" cy="2057400"/>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143000"/>
            <a:ext cx="8229600" cy="2057400"/>
          </a:xfrm>
          <a:prstGeom prst="rect">
            <a:avLst/>
          </a:prstGeom>
        </p:spPr>
      </p:pic>
      <p:sp>
        <p:nvSpPr>
          <p:cNvPr id="6" name="Title 1"/>
          <p:cNvSpPr>
            <a:spLocks noGrp="1"/>
          </p:cNvSpPr>
          <p:nvPr>
            <p:ph type="title"/>
          </p:nvPr>
        </p:nvSpPr>
        <p:spPr>
          <a:xfrm>
            <a:off x="457200" y="76200"/>
            <a:ext cx="8229600" cy="1143000"/>
          </a:xfrm>
        </p:spPr>
        <p:txBody>
          <a:bodyPr>
            <a:normAutofit fontScale="90000"/>
          </a:bodyPr>
          <a:lstStyle/>
          <a:p>
            <a:r>
              <a:rPr lang="en-US" dirty="0"/>
              <a:t>How the time constant affects </a:t>
            </a:r>
            <a:r>
              <a:rPr lang="en-US"/>
              <a:t>action potential conduction </a:t>
            </a:r>
            <a:r>
              <a:rPr lang="en-US" dirty="0"/>
              <a:t>velocity</a:t>
            </a:r>
          </a:p>
        </p:txBody>
      </p:sp>
      <p:sp>
        <p:nvSpPr>
          <p:cNvPr id="7" name="TextBox 6"/>
          <p:cNvSpPr txBox="1"/>
          <p:nvPr/>
        </p:nvSpPr>
        <p:spPr>
          <a:xfrm>
            <a:off x="762000" y="4267200"/>
            <a:ext cx="1956369" cy="369332"/>
          </a:xfrm>
          <a:prstGeom prst="rect">
            <a:avLst/>
          </a:prstGeom>
          <a:noFill/>
        </p:spPr>
        <p:txBody>
          <a:bodyPr wrap="none" rtlCol="0">
            <a:spAutoFit/>
          </a:bodyPr>
          <a:lstStyle/>
          <a:p>
            <a:r>
              <a:rPr lang="en-US"/>
              <a:t>High time constant</a:t>
            </a:r>
            <a:endParaRPr lang="en-US" dirty="0"/>
          </a:p>
        </p:txBody>
      </p:sp>
      <p:sp>
        <p:nvSpPr>
          <p:cNvPr id="8" name="TextBox 7"/>
          <p:cNvSpPr txBox="1"/>
          <p:nvPr/>
        </p:nvSpPr>
        <p:spPr>
          <a:xfrm>
            <a:off x="775447" y="1339565"/>
            <a:ext cx="1912383" cy="369332"/>
          </a:xfrm>
          <a:prstGeom prst="rect">
            <a:avLst/>
          </a:prstGeom>
          <a:noFill/>
        </p:spPr>
        <p:txBody>
          <a:bodyPr wrap="none" rtlCol="0">
            <a:spAutoFit/>
          </a:bodyPr>
          <a:lstStyle/>
          <a:p>
            <a:r>
              <a:rPr lang="en-US" dirty="0"/>
              <a:t>Low time constant</a:t>
            </a:r>
          </a:p>
        </p:txBody>
      </p:sp>
      <p:sp>
        <p:nvSpPr>
          <p:cNvPr id="9" name="TextBox 8"/>
          <p:cNvSpPr txBox="1"/>
          <p:nvPr/>
        </p:nvSpPr>
        <p:spPr>
          <a:xfrm>
            <a:off x="775447" y="6324600"/>
            <a:ext cx="5793189" cy="369332"/>
          </a:xfrm>
          <a:prstGeom prst="rect">
            <a:avLst/>
          </a:prstGeom>
          <a:noFill/>
        </p:spPr>
        <p:txBody>
          <a:bodyPr wrap="none" rtlCol="0">
            <a:spAutoFit/>
          </a:bodyPr>
          <a:lstStyle/>
          <a:p>
            <a:r>
              <a:rPr lang="en-US" dirty="0"/>
              <a:t>A high time constant means it takes </a:t>
            </a:r>
            <a:r>
              <a:rPr lang="en-US"/>
              <a:t>a while to shout ‘open!’</a:t>
            </a:r>
            <a:endParaRPr lang="en-US" dirty="0"/>
          </a:p>
        </p:txBody>
      </p:sp>
      <p:pic>
        <p:nvPicPr>
          <p:cNvPr id="11"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3361801"/>
            <a:ext cx="1600200" cy="1072134"/>
          </a:xfrm>
          <a:prstGeom prst="rect">
            <a:avLst/>
          </a:prstGeom>
        </p:spPr>
      </p:pic>
      <p:sp>
        <p:nvSpPr>
          <p:cNvPr id="12" name="TextBox 11"/>
          <p:cNvSpPr txBox="1"/>
          <p:nvPr/>
        </p:nvSpPr>
        <p:spPr>
          <a:xfrm>
            <a:off x="6248400" y="3528536"/>
            <a:ext cx="2675412" cy="646331"/>
          </a:xfrm>
          <a:prstGeom prst="rect">
            <a:avLst/>
          </a:prstGeom>
          <a:noFill/>
        </p:spPr>
        <p:txBody>
          <a:bodyPr wrap="none" rtlCol="0">
            <a:spAutoFit/>
          </a:bodyPr>
          <a:lstStyle/>
          <a:p>
            <a:r>
              <a:rPr lang="en-US" dirty="0"/>
              <a:t>Adding myelin reduces Cm</a:t>
            </a:r>
          </a:p>
          <a:p>
            <a:r>
              <a:rPr lang="en-US" dirty="0" err="1"/>
              <a:t>Ie</a:t>
            </a:r>
            <a:r>
              <a:rPr lang="en-US" dirty="0"/>
              <a:t> faster conduction</a:t>
            </a:r>
          </a:p>
        </p:txBody>
      </p:sp>
    </p:spTree>
    <p:extLst>
      <p:ext uri="{BB962C8B-B14F-4D97-AF65-F5344CB8AC3E}">
        <p14:creationId xmlns:p14="http://schemas.microsoft.com/office/powerpoint/2010/main" val="6285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524000"/>
            <a:ext cx="7543800" cy="3477691"/>
          </a:xfrm>
        </p:spPr>
      </p:pic>
    </p:spTree>
    <p:extLst>
      <p:ext uri="{BB962C8B-B14F-4D97-AF65-F5344CB8AC3E}">
        <p14:creationId xmlns:p14="http://schemas.microsoft.com/office/powerpoint/2010/main" val="884165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pyramidWithInhib"/>
          <p:cNvPicPr>
            <a:picLocks noChangeAspect="1" noChangeArrowheads="1"/>
          </p:cNvPicPr>
          <p:nvPr/>
        </p:nvPicPr>
        <p:blipFill>
          <a:blip r:embed="rId2" cstate="print"/>
          <a:srcRect/>
          <a:stretch>
            <a:fillRect/>
          </a:stretch>
        </p:blipFill>
        <p:spPr bwMode="auto">
          <a:xfrm>
            <a:off x="546101" y="1975714"/>
            <a:ext cx="1874308" cy="3877057"/>
          </a:xfrm>
          <a:prstGeom prst="rect">
            <a:avLst/>
          </a:prstGeom>
          <a:noFill/>
        </p:spPr>
      </p:pic>
      <p:pic>
        <p:nvPicPr>
          <p:cNvPr id="5" name="Picture 73" descr="patch"/>
          <p:cNvPicPr>
            <a:picLocks noChangeAspect="1" noChangeArrowheads="1"/>
          </p:cNvPicPr>
          <p:nvPr/>
        </p:nvPicPr>
        <p:blipFill>
          <a:blip r:embed="rId3" cstate="print"/>
          <a:srcRect/>
          <a:stretch>
            <a:fillRect/>
          </a:stretch>
        </p:blipFill>
        <p:spPr bwMode="auto">
          <a:xfrm rot="-1112096">
            <a:off x="1266532" y="4486479"/>
            <a:ext cx="1436291" cy="479336"/>
          </a:xfrm>
          <a:prstGeom prst="rect">
            <a:avLst/>
          </a:prstGeom>
          <a:noFill/>
        </p:spPr>
      </p:pic>
      <p:pic>
        <p:nvPicPr>
          <p:cNvPr id="6" name="Content Placeholder 3"/>
          <p:cNvPicPr>
            <a:picLocks noChangeAspect="1"/>
          </p:cNvPicPr>
          <p:nvPr/>
        </p:nvPicPr>
        <p:blipFill rotWithShape="1">
          <a:blip r:embed="rId4">
            <a:extLst>
              <a:ext uri="{28A0092B-C50C-407E-A947-70E740481C1C}">
                <a14:useLocalDpi xmlns:a14="http://schemas.microsoft.com/office/drawing/2010/main" val="0"/>
              </a:ext>
            </a:extLst>
          </a:blip>
          <a:srcRect l="1686" t="-30074" r="25046" b="30074"/>
          <a:stretch/>
        </p:blipFill>
        <p:spPr>
          <a:xfrm>
            <a:off x="4953000" y="381000"/>
            <a:ext cx="2740080" cy="2917059"/>
          </a:xfrm>
          <a:prstGeom prst="rect">
            <a:avLst/>
          </a:prstGeom>
        </p:spPr>
      </p:pic>
      <p:pic>
        <p:nvPicPr>
          <p:cNvPr id="7" name="Content Placeholder 6"/>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092938" y="3924370"/>
            <a:ext cx="5107337" cy="2514600"/>
          </a:xfrm>
          <a:prstGeom prst="rect">
            <a:avLst/>
          </a:prstGeom>
        </p:spPr>
      </p:pic>
      <p:sp>
        <p:nvSpPr>
          <p:cNvPr id="8" name="Text Box 94"/>
          <p:cNvSpPr txBox="1">
            <a:spLocks noChangeArrowheads="1"/>
          </p:cNvSpPr>
          <p:nvPr/>
        </p:nvSpPr>
        <p:spPr bwMode="auto">
          <a:xfrm>
            <a:off x="1471541" y="3639683"/>
            <a:ext cx="1070841" cy="630942"/>
          </a:xfrm>
          <a:prstGeom prst="rect">
            <a:avLst/>
          </a:prstGeom>
          <a:noFill/>
          <a:ln w="19050">
            <a:noFill/>
            <a:miter lim="800000"/>
            <a:headEnd/>
            <a:tailEnd/>
          </a:ln>
          <a:effectLst/>
        </p:spPr>
        <p:txBody>
          <a:bodyPr wrap="square">
            <a:spAutoFit/>
          </a:bodyPr>
          <a:lstStyle/>
          <a:p>
            <a:pPr>
              <a:spcBef>
                <a:spcPct val="50000"/>
              </a:spcBef>
            </a:pPr>
            <a:r>
              <a:rPr lang="en-US" sz="1400"/>
              <a:t>Glass</a:t>
            </a:r>
          </a:p>
          <a:p>
            <a:pPr>
              <a:spcBef>
                <a:spcPct val="50000"/>
              </a:spcBef>
            </a:pPr>
            <a:r>
              <a:rPr lang="en-US" sz="1400" dirty="0"/>
              <a:t>electrode</a:t>
            </a:r>
          </a:p>
        </p:txBody>
      </p:sp>
      <p:sp>
        <p:nvSpPr>
          <p:cNvPr id="10" name="Rectangle 2"/>
          <p:cNvSpPr txBox="1">
            <a:spLocks noChangeArrowheads="1"/>
          </p:cNvSpPr>
          <p:nvPr/>
        </p:nvSpPr>
        <p:spPr>
          <a:xfrm>
            <a:off x="228600" y="0"/>
            <a:ext cx="8686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t>Dogma:</a:t>
            </a:r>
          </a:p>
          <a:p>
            <a:r>
              <a:rPr lang="en-US" sz="3000" dirty="0"/>
              <a:t>The neuron is the basic computational unit of the brain</a:t>
            </a:r>
          </a:p>
        </p:txBody>
      </p:sp>
    </p:spTree>
    <p:extLst>
      <p:ext uri="{BB962C8B-B14F-4D97-AF65-F5344CB8AC3E}">
        <p14:creationId xmlns:p14="http://schemas.microsoft.com/office/powerpoint/2010/main" val="6919884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524000" y="228600"/>
            <a:ext cx="7272337" cy="461665"/>
          </a:xfrm>
          <a:prstGeom prst="rect">
            <a:avLst/>
          </a:prstGeom>
          <a:noFill/>
          <a:ln w="9525">
            <a:noFill/>
            <a:miter lim="800000"/>
            <a:headEnd/>
            <a:tailEnd/>
          </a:ln>
        </p:spPr>
        <p:txBody>
          <a:bodyPr>
            <a:spAutoFit/>
          </a:bodyPr>
          <a:lstStyle/>
          <a:p>
            <a:pPr algn="ctr"/>
            <a:r>
              <a:rPr lang="en-US" sz="2400" dirty="0">
                <a:latin typeface="+mj-lt"/>
                <a:cs typeface="Times New Roman" pitchFamily="18" charset="0"/>
              </a:rPr>
              <a:t>Myelin reduces membrane capacitance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0" y="914400"/>
            <a:ext cx="5486400" cy="2473128"/>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581400"/>
            <a:ext cx="5715000" cy="2671416"/>
          </a:xfrm>
          <a:prstGeom prst="rect">
            <a:avLst/>
          </a:prstGeom>
        </p:spPr>
      </p:pic>
      <p:sp>
        <p:nvSpPr>
          <p:cNvPr id="7" name="Rectangle 6"/>
          <p:cNvSpPr/>
          <p:nvPr/>
        </p:nvSpPr>
        <p:spPr>
          <a:xfrm>
            <a:off x="838200" y="6488668"/>
            <a:ext cx="8534400" cy="369332"/>
          </a:xfrm>
          <a:prstGeom prst="rect">
            <a:avLst/>
          </a:prstGeom>
        </p:spPr>
        <p:txBody>
          <a:bodyPr wrap="square">
            <a:spAutoFit/>
          </a:bodyPr>
          <a:lstStyle/>
          <a:p>
            <a:pPr lvl="0"/>
            <a:r>
              <a:rPr lang="en-ZA" dirty="0"/>
              <a:t>Decreased membrane capacitance. This would SPEED UP action potential propagation.</a:t>
            </a:r>
            <a:endParaRPr lang="en-US" dirty="0"/>
          </a:p>
        </p:txBody>
      </p:sp>
    </p:spTree>
    <p:extLst>
      <p:ext uri="{BB962C8B-B14F-4D97-AF65-F5344CB8AC3E}">
        <p14:creationId xmlns:p14="http://schemas.microsoft.com/office/powerpoint/2010/main" val="77512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524000" y="228600"/>
            <a:ext cx="7272337" cy="461665"/>
          </a:xfrm>
          <a:prstGeom prst="rect">
            <a:avLst/>
          </a:prstGeom>
          <a:noFill/>
          <a:ln w="9525">
            <a:noFill/>
            <a:miter lim="800000"/>
            <a:headEnd/>
            <a:tailEnd/>
          </a:ln>
        </p:spPr>
        <p:txBody>
          <a:bodyPr>
            <a:spAutoFit/>
          </a:bodyPr>
          <a:lstStyle/>
          <a:p>
            <a:pPr algn="ctr"/>
            <a:r>
              <a:rPr lang="en-US" sz="2400" dirty="0">
                <a:latin typeface="+mj-lt"/>
                <a:cs typeface="Times New Roman" pitchFamily="18" charset="0"/>
              </a:rPr>
              <a:t>Myelin increases membrane resistance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0" y="935641"/>
            <a:ext cx="5486400" cy="243064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594250"/>
            <a:ext cx="5715000" cy="2645716"/>
          </a:xfrm>
          <a:prstGeom prst="rect">
            <a:avLst/>
          </a:prstGeom>
        </p:spPr>
      </p:pic>
      <p:sp>
        <p:nvSpPr>
          <p:cNvPr id="7" name="Rectangle 6"/>
          <p:cNvSpPr/>
          <p:nvPr/>
        </p:nvSpPr>
        <p:spPr>
          <a:xfrm>
            <a:off x="838200" y="6488668"/>
            <a:ext cx="8534400" cy="369332"/>
          </a:xfrm>
          <a:prstGeom prst="rect">
            <a:avLst/>
          </a:prstGeom>
        </p:spPr>
        <p:txBody>
          <a:bodyPr wrap="square">
            <a:spAutoFit/>
          </a:bodyPr>
          <a:lstStyle/>
          <a:p>
            <a:pPr lvl="0"/>
            <a:r>
              <a:rPr lang="en-ZA" dirty="0"/>
              <a:t>Increased membrane resistance. This would SPEED UP action potential propagation.</a:t>
            </a:r>
            <a:endParaRPr lang="en-US" dirty="0"/>
          </a:p>
        </p:txBody>
      </p:sp>
    </p:spTree>
    <p:extLst>
      <p:ext uri="{BB962C8B-B14F-4D97-AF65-F5344CB8AC3E}">
        <p14:creationId xmlns:p14="http://schemas.microsoft.com/office/powerpoint/2010/main" val="139606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04958"/>
            <a:ext cx="8229600" cy="3716447"/>
          </a:xfrm>
        </p:spPr>
      </p:pic>
      <p:sp>
        <p:nvSpPr>
          <p:cNvPr id="5" name="Rectangle 4"/>
          <p:cNvSpPr>
            <a:spLocks noChangeArrowheads="1"/>
          </p:cNvSpPr>
          <p:nvPr/>
        </p:nvSpPr>
        <p:spPr bwMode="auto">
          <a:xfrm>
            <a:off x="1524000" y="228600"/>
            <a:ext cx="7272337" cy="830997"/>
          </a:xfrm>
          <a:prstGeom prst="rect">
            <a:avLst/>
          </a:prstGeom>
          <a:noFill/>
          <a:ln w="9525">
            <a:noFill/>
            <a:miter lim="800000"/>
            <a:headEnd/>
            <a:tailEnd/>
          </a:ln>
        </p:spPr>
        <p:txBody>
          <a:bodyPr>
            <a:spAutoFit/>
          </a:bodyPr>
          <a:lstStyle/>
          <a:p>
            <a:pPr algn="ctr"/>
            <a:r>
              <a:rPr lang="en-US" sz="2400" dirty="0">
                <a:latin typeface="+mj-lt"/>
                <a:cs typeface="Times New Roman" pitchFamily="18" charset="0"/>
              </a:rPr>
              <a:t>Myelin speeds up action potential propagation via </a:t>
            </a:r>
            <a:r>
              <a:rPr lang="en-US" sz="2400" dirty="0" err="1">
                <a:latin typeface="+mj-lt"/>
                <a:cs typeface="Times New Roman" pitchFamily="18" charset="0"/>
              </a:rPr>
              <a:t>saltatory</a:t>
            </a:r>
            <a:r>
              <a:rPr lang="en-US" sz="2400" dirty="0">
                <a:latin typeface="+mj-lt"/>
                <a:cs typeface="Times New Roman" pitchFamily="18" charset="0"/>
              </a:rPr>
              <a:t> conduction (jumping between nodes)</a:t>
            </a:r>
          </a:p>
        </p:txBody>
      </p:sp>
    </p:spTree>
    <p:extLst>
      <p:ext uri="{BB962C8B-B14F-4D97-AF65-F5344CB8AC3E}">
        <p14:creationId xmlns:p14="http://schemas.microsoft.com/office/powerpoint/2010/main" val="25423831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0120" y="274638"/>
            <a:ext cx="7442834" cy="6202362"/>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67400"/>
            <a:ext cx="1752600" cy="835855"/>
          </a:xfrm>
          <a:prstGeom prst="rect">
            <a:avLst/>
          </a:prstGeom>
        </p:spPr>
      </p:pic>
    </p:spTree>
    <p:extLst>
      <p:ext uri="{BB962C8B-B14F-4D97-AF65-F5344CB8AC3E}">
        <p14:creationId xmlns:p14="http://schemas.microsoft.com/office/powerpoint/2010/main" val="17281040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Where to from RC circuits and Hodgkin Huxley?</a:t>
            </a:r>
          </a:p>
        </p:txBody>
      </p:sp>
      <p:sp>
        <p:nvSpPr>
          <p:cNvPr id="4" name="TextBox 3"/>
          <p:cNvSpPr txBox="1"/>
          <p:nvPr/>
        </p:nvSpPr>
        <p:spPr>
          <a:xfrm>
            <a:off x="4153647" y="2519990"/>
            <a:ext cx="1683025" cy="369332"/>
          </a:xfrm>
          <a:prstGeom prst="rect">
            <a:avLst/>
          </a:prstGeom>
          <a:noFill/>
        </p:spPr>
        <p:txBody>
          <a:bodyPr wrap="none" rtlCol="0">
            <a:spAutoFit/>
          </a:bodyPr>
          <a:lstStyle/>
          <a:p>
            <a:r>
              <a:rPr lang="en-US" b="1" u="sng" dirty="0"/>
              <a:t>Hodgkin Huxley</a:t>
            </a:r>
          </a:p>
        </p:txBody>
      </p:sp>
      <p:sp>
        <p:nvSpPr>
          <p:cNvPr id="5" name="TextBox 4"/>
          <p:cNvSpPr txBox="1"/>
          <p:nvPr/>
        </p:nvSpPr>
        <p:spPr>
          <a:xfrm>
            <a:off x="2514600" y="4343400"/>
            <a:ext cx="2036135" cy="1754326"/>
          </a:xfrm>
          <a:prstGeom prst="rect">
            <a:avLst/>
          </a:prstGeom>
          <a:noFill/>
        </p:spPr>
        <p:txBody>
          <a:bodyPr wrap="none" rtlCol="0">
            <a:spAutoFit/>
          </a:bodyPr>
          <a:lstStyle/>
          <a:p>
            <a:r>
              <a:rPr lang="en-US" b="1" u="sng" dirty="0"/>
              <a:t>Biological realism:</a:t>
            </a:r>
          </a:p>
          <a:p>
            <a:r>
              <a:rPr lang="en-US" dirty="0"/>
              <a:t>Geometry</a:t>
            </a:r>
          </a:p>
          <a:p>
            <a:r>
              <a:rPr lang="en-US" dirty="0"/>
              <a:t>Additional channels</a:t>
            </a:r>
          </a:p>
          <a:p>
            <a:r>
              <a:rPr lang="en-US" dirty="0"/>
              <a:t>Synapses</a:t>
            </a:r>
          </a:p>
          <a:p>
            <a:r>
              <a:rPr lang="en-US" dirty="0"/>
              <a:t>Cell types </a:t>
            </a:r>
            <a:r>
              <a:rPr lang="en-US" dirty="0" err="1"/>
              <a:t>etc</a:t>
            </a:r>
            <a:endParaRPr lang="en-US" dirty="0"/>
          </a:p>
          <a:p>
            <a:r>
              <a:rPr lang="en-US" dirty="0"/>
              <a:t>Ion dynamics</a:t>
            </a:r>
          </a:p>
        </p:txBody>
      </p:sp>
      <p:sp>
        <p:nvSpPr>
          <p:cNvPr id="6" name="TextBox 5"/>
          <p:cNvSpPr txBox="1"/>
          <p:nvPr/>
        </p:nvSpPr>
        <p:spPr>
          <a:xfrm>
            <a:off x="5791200" y="4362271"/>
            <a:ext cx="2741841" cy="1200329"/>
          </a:xfrm>
          <a:prstGeom prst="rect">
            <a:avLst/>
          </a:prstGeom>
          <a:noFill/>
        </p:spPr>
        <p:txBody>
          <a:bodyPr wrap="none" rtlCol="0">
            <a:spAutoFit/>
          </a:bodyPr>
          <a:lstStyle/>
          <a:p>
            <a:r>
              <a:rPr lang="en-US" b="1" u="sng" dirty="0"/>
              <a:t>Simplified models:</a:t>
            </a:r>
          </a:p>
          <a:p>
            <a:r>
              <a:rPr lang="en-US" dirty="0"/>
              <a:t>Fundamental dynamics</a:t>
            </a:r>
          </a:p>
          <a:p>
            <a:r>
              <a:rPr lang="en-US" dirty="0"/>
              <a:t>Analytical tractability</a:t>
            </a:r>
          </a:p>
          <a:p>
            <a:r>
              <a:rPr lang="en-US" dirty="0"/>
              <a:t>e.g. leaky integrate and fire</a:t>
            </a:r>
          </a:p>
        </p:txBody>
      </p:sp>
      <p:cxnSp>
        <p:nvCxnSpPr>
          <p:cNvPr id="10" name="Straight Arrow Connector 9"/>
          <p:cNvCxnSpPr/>
          <p:nvPr/>
        </p:nvCxnSpPr>
        <p:spPr>
          <a:xfrm flipH="1">
            <a:off x="3877235" y="3192325"/>
            <a:ext cx="685800" cy="914400"/>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435101" y="3192325"/>
            <a:ext cx="737099" cy="914400"/>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0241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Compartmental models of anatomically detailed neurons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19400" y="1496935"/>
            <a:ext cx="3810000" cy="5361065"/>
          </a:xfrm>
        </p:spPr>
      </p:pic>
    </p:spTree>
    <p:extLst>
      <p:ext uri="{BB962C8B-B14F-4D97-AF65-F5344CB8AC3E}">
        <p14:creationId xmlns:p14="http://schemas.microsoft.com/office/powerpoint/2010/main" val="7376375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6" name="Rectangle 2"/>
          <p:cNvSpPr txBox="1">
            <a:spLocks noChangeArrowheads="1"/>
          </p:cNvSpPr>
          <p:nvPr/>
        </p:nvSpPr>
        <p:spPr>
          <a:xfrm>
            <a:off x="457200" y="76200"/>
            <a:ext cx="822960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solidFill>
                  <a:schemeClr val="bg1"/>
                </a:solidFill>
              </a:rPr>
              <a:t>String RC circuits together till you get this</a:t>
            </a:r>
          </a:p>
        </p:txBody>
      </p:sp>
      <p:pic>
        <p:nvPicPr>
          <p:cNvPr id="7" name="Fullcom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4759" y="7829"/>
            <a:ext cx="9513519" cy="6842342"/>
          </a:xfrm>
          <a:prstGeom prst="rect">
            <a:avLst/>
          </a:prstGeom>
        </p:spPr>
      </p:pic>
      <p:sp>
        <p:nvSpPr>
          <p:cNvPr id="8" name="Rectangle 2"/>
          <p:cNvSpPr txBox="1">
            <a:spLocks noChangeArrowheads="1"/>
          </p:cNvSpPr>
          <p:nvPr/>
        </p:nvSpPr>
        <p:spPr>
          <a:xfrm>
            <a:off x="609600" y="0"/>
            <a:ext cx="822960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solidFill>
                  <a:schemeClr val="bg1"/>
                </a:solidFill>
              </a:rPr>
              <a:t>String RC circuits together till you get this</a:t>
            </a:r>
          </a:p>
        </p:txBody>
      </p:sp>
    </p:spTree>
    <p:extLst>
      <p:ext uri="{BB962C8B-B14F-4D97-AF65-F5344CB8AC3E}">
        <p14:creationId xmlns:p14="http://schemas.microsoft.com/office/powerpoint/2010/main" val="5189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27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1143000"/>
          </a:xfrm>
        </p:spPr>
        <p:txBody>
          <a:bodyPr/>
          <a:lstStyle/>
          <a:p>
            <a:r>
              <a:rPr lang="en-US" dirty="0"/>
              <a:t>Lecture Outline</a:t>
            </a:r>
          </a:p>
        </p:txBody>
      </p:sp>
      <p:sp>
        <p:nvSpPr>
          <p:cNvPr id="3" name="Content Placeholder 2"/>
          <p:cNvSpPr>
            <a:spLocks noGrp="1"/>
          </p:cNvSpPr>
          <p:nvPr>
            <p:ph idx="1"/>
          </p:nvPr>
        </p:nvSpPr>
        <p:spPr>
          <a:xfrm>
            <a:off x="1600200" y="1828800"/>
            <a:ext cx="7543800" cy="4800600"/>
          </a:xfrm>
        </p:spPr>
        <p:txBody>
          <a:bodyPr>
            <a:normAutofit/>
          </a:bodyPr>
          <a:lstStyle/>
          <a:p>
            <a:pPr marL="0" indent="0">
              <a:buNone/>
            </a:pPr>
            <a:r>
              <a:rPr lang="en-US" u="sng" dirty="0"/>
              <a:t>Lecture 1:</a:t>
            </a:r>
          </a:p>
          <a:p>
            <a:pPr marL="514350" indent="-514350">
              <a:buFont typeface="+mj-lt"/>
              <a:buAutoNum type="arabicPeriod"/>
            </a:pPr>
            <a:r>
              <a:rPr lang="en-US" dirty="0"/>
              <a:t>Transmembrane ion movement and RC circuits</a:t>
            </a:r>
          </a:p>
          <a:p>
            <a:pPr marL="514350" indent="-514350">
              <a:buFont typeface="+mj-lt"/>
              <a:buAutoNum type="arabicPeriod"/>
            </a:pPr>
            <a:r>
              <a:rPr lang="en-US" dirty="0"/>
              <a:t>The membrane potential at rest</a:t>
            </a:r>
          </a:p>
          <a:p>
            <a:pPr marL="514350" indent="-514350">
              <a:buFont typeface="+mj-lt"/>
              <a:buAutoNum type="arabicPeriod"/>
            </a:pPr>
            <a:r>
              <a:rPr lang="en-US" dirty="0"/>
              <a:t>Action potentials</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8009" y="5029200"/>
            <a:ext cx="3124200" cy="1340117"/>
          </a:xfrm>
          <a:prstGeom prst="rect">
            <a:avLst/>
          </a:prstGeom>
        </p:spPr>
      </p:pic>
    </p:spTree>
    <p:extLst>
      <p:ext uri="{BB962C8B-B14F-4D97-AF65-F5344CB8AC3E}">
        <p14:creationId xmlns:p14="http://schemas.microsoft.com/office/powerpoint/2010/main" val="1980170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143000"/>
          </a:xfrm>
        </p:spPr>
        <p:txBody>
          <a:bodyPr>
            <a:normAutofit fontScale="90000"/>
          </a:bodyPr>
          <a:lstStyle/>
          <a:p>
            <a:r>
              <a:rPr lang="en-US" dirty="0"/>
              <a:t>The ‘neuron’ is the basic building block of a network</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19186" r="29182"/>
          <a:stretch/>
        </p:blipFill>
        <p:spPr>
          <a:xfrm rot="16200000">
            <a:off x="4206082" y="388288"/>
            <a:ext cx="1752600" cy="4525963"/>
          </a:xfr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22628" b="-1"/>
          <a:stretch/>
        </p:blipFill>
        <p:spPr>
          <a:xfrm>
            <a:off x="2799522" y="4008608"/>
            <a:ext cx="3963429" cy="1838826"/>
          </a:xfrm>
          <a:prstGeom prst="rect">
            <a:avLst/>
          </a:prstGeom>
        </p:spPr>
      </p:pic>
      <p:sp>
        <p:nvSpPr>
          <p:cNvPr id="6" name="TextBox 5"/>
          <p:cNvSpPr txBox="1"/>
          <p:nvPr/>
        </p:nvSpPr>
        <p:spPr>
          <a:xfrm>
            <a:off x="3908762" y="6057710"/>
            <a:ext cx="2714065" cy="369332"/>
          </a:xfrm>
          <a:prstGeom prst="rect">
            <a:avLst/>
          </a:prstGeom>
          <a:noFill/>
        </p:spPr>
        <p:txBody>
          <a:bodyPr wrap="square" rtlCol="0">
            <a:spAutoFit/>
          </a:bodyPr>
          <a:lstStyle/>
          <a:p>
            <a:r>
              <a:rPr lang="en-US" dirty="0"/>
              <a:t>artificial neural network </a:t>
            </a:r>
          </a:p>
        </p:txBody>
      </p:sp>
      <p:sp>
        <p:nvSpPr>
          <p:cNvPr id="7" name="TextBox 6"/>
          <p:cNvSpPr txBox="1"/>
          <p:nvPr/>
        </p:nvSpPr>
        <p:spPr>
          <a:xfrm>
            <a:off x="3908763" y="3429000"/>
            <a:ext cx="2714065" cy="369332"/>
          </a:xfrm>
          <a:prstGeom prst="rect">
            <a:avLst/>
          </a:prstGeom>
          <a:noFill/>
        </p:spPr>
        <p:txBody>
          <a:bodyPr wrap="square" rtlCol="0">
            <a:spAutoFit/>
          </a:bodyPr>
          <a:lstStyle/>
          <a:p>
            <a:r>
              <a:rPr lang="en-US"/>
              <a:t>‘real’ neural </a:t>
            </a:r>
            <a:r>
              <a:rPr lang="en-US" dirty="0"/>
              <a:t>network </a:t>
            </a:r>
          </a:p>
        </p:txBody>
      </p:sp>
    </p:spTree>
    <p:extLst>
      <p:ext uri="{BB962C8B-B14F-4D97-AF65-F5344CB8AC3E}">
        <p14:creationId xmlns:p14="http://schemas.microsoft.com/office/powerpoint/2010/main" val="53281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a:t>Neurons are </a:t>
            </a:r>
            <a:r>
              <a:rPr lang="en-US" dirty="0"/>
              <a:t>fundamental to…</a:t>
            </a:r>
          </a:p>
        </p:txBody>
      </p:sp>
      <p:pic>
        <p:nvPicPr>
          <p:cNvPr id="4" name="Content Placeholder 3" descr="bob-marley-football-1.jpg"/>
          <p:cNvPicPr>
            <a:picLocks noGrp="1" noChangeAspect="1"/>
          </p:cNvPicPr>
          <p:nvPr>
            <p:ph idx="1"/>
          </p:nvPr>
        </p:nvPicPr>
        <p:blipFill>
          <a:blip r:embed="rId2"/>
          <a:stretch>
            <a:fillRect/>
          </a:stretch>
        </p:blipFill>
        <p:spPr>
          <a:xfrm>
            <a:off x="838200" y="1617590"/>
            <a:ext cx="7471649" cy="4935610"/>
          </a:xfrm>
        </p:spPr>
      </p:pic>
      <p:sp>
        <p:nvSpPr>
          <p:cNvPr id="5" name="TextBox 4"/>
          <p:cNvSpPr txBox="1"/>
          <p:nvPr/>
        </p:nvSpPr>
        <p:spPr>
          <a:xfrm>
            <a:off x="1066800" y="5791200"/>
            <a:ext cx="7391400" cy="553998"/>
          </a:xfrm>
          <a:prstGeom prst="rect">
            <a:avLst/>
          </a:prstGeom>
          <a:noFill/>
        </p:spPr>
        <p:txBody>
          <a:bodyPr wrap="square" rtlCol="0">
            <a:spAutoFit/>
          </a:bodyPr>
          <a:lstStyle/>
          <a:p>
            <a:r>
              <a:rPr lang="en-US" sz="3000" dirty="0">
                <a:solidFill>
                  <a:schemeClr val="bg1"/>
                </a:solidFill>
              </a:rPr>
              <a:t>pretty much everything that makes us human.</a:t>
            </a:r>
          </a:p>
        </p:txBody>
      </p:sp>
    </p:spTree>
    <p:extLst>
      <p:ext uri="{BB962C8B-B14F-4D97-AF65-F5344CB8AC3E}">
        <p14:creationId xmlns:p14="http://schemas.microsoft.com/office/powerpoint/2010/main" val="28858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25817</TotalTime>
  <Words>2710</Words>
  <Application>Microsoft Macintosh PowerPoint</Application>
  <PresentationFormat>On-screen Show (4:3)</PresentationFormat>
  <Paragraphs>536</Paragraphs>
  <Slides>77</Slides>
  <Notes>5</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77</vt:i4>
      </vt:variant>
    </vt:vector>
  </HeadingPairs>
  <TitlesOfParts>
    <vt:vector size="83" baseType="lpstr">
      <vt:lpstr>Arial</vt:lpstr>
      <vt:lpstr>Calibri</vt:lpstr>
      <vt:lpstr>Cambria Math</vt:lpstr>
      <vt:lpstr>Times New Roman</vt:lpstr>
      <vt:lpstr>Office Theme</vt:lpstr>
      <vt:lpstr>10_Office Theme</vt:lpstr>
      <vt:lpstr>PowerPoint Presentation</vt:lpstr>
      <vt:lpstr>PowerPoint Presentation</vt:lpstr>
      <vt:lpstr>Neuroscience: why should you care?</vt:lpstr>
      <vt:lpstr>Your brain</vt:lpstr>
      <vt:lpstr>Marr’s levels of analysis</vt:lpstr>
      <vt:lpstr>Marr’s levels of analysis</vt:lpstr>
      <vt:lpstr>PowerPoint Presentation</vt:lpstr>
      <vt:lpstr>The ‘neuron’ is the basic building block of a network</vt:lpstr>
      <vt:lpstr>Neurons are fundamental to…</vt:lpstr>
      <vt:lpstr>PowerPoint Presentation</vt:lpstr>
      <vt:lpstr>Lecture Outline</vt:lpstr>
      <vt:lpstr>Useful textbooks.</vt:lpstr>
      <vt:lpstr>Lecture Outline</vt:lpstr>
      <vt:lpstr>The actors: ions, membranes, channels</vt:lpstr>
      <vt:lpstr>Equivalent circuit models help us describe how neurons compute</vt:lpstr>
      <vt:lpstr>PowerPoint Presentation</vt:lpstr>
      <vt:lpstr>RC circuits</vt:lpstr>
      <vt:lpstr>Modeling the membrane as an RC circuit (no channels yet)</vt:lpstr>
      <vt:lpstr>Modeling the membrane as an RC circuit (no channels yet)</vt:lpstr>
      <vt:lpstr>PowerPoint Presentation</vt:lpstr>
      <vt:lpstr>Neurons have a ‘battery’ thanks to transmembrane ion gradients</vt:lpstr>
      <vt:lpstr>What establishes the transmembrane gradient of ions?   </vt:lpstr>
      <vt:lpstr>Consider our ancestors: a cell floating in the sea</vt:lpstr>
      <vt:lpstr>PowerPoint Presentation</vt:lpstr>
      <vt:lpstr>The Na+ / K+ ATPase prevents cells from swelling by pumping Na+ out of the cell</vt:lpstr>
      <vt:lpstr>The Na+/K+ ATPase prevents cells exploding and in so doing establishes ion gradients (and Vm)</vt:lpstr>
      <vt:lpstr>Neurons have a ‘battery’ thanks to transmembrane ion gradients</vt:lpstr>
      <vt:lpstr>Ions move across the membrane via 2 processes</vt:lpstr>
      <vt:lpstr>How do ions move across the membrane? Diffusion</vt:lpstr>
      <vt:lpstr>How do ions move across the membrane? Electrostatic force</vt:lpstr>
      <vt:lpstr>Equilibrium potentials  and the Nernst Equation</vt:lpstr>
      <vt:lpstr>Equilibrium potential (also called reversal potential)</vt:lpstr>
      <vt:lpstr>Nernst equation</vt:lpstr>
      <vt:lpstr>PowerPoint Presentation</vt:lpstr>
      <vt:lpstr>PowerPoint Presentation</vt:lpstr>
      <vt:lpstr>Lecture Outline</vt:lpstr>
      <vt:lpstr>Resting membrane potential</vt:lpstr>
      <vt:lpstr>PowerPoint Presentation</vt:lpstr>
      <vt:lpstr>PowerPoint Presentation</vt:lpstr>
      <vt:lpstr>Another way to calculate V</vt:lpstr>
      <vt:lpstr>Lecture Outline</vt:lpstr>
      <vt:lpstr>What makes a neuron compute?</vt:lpstr>
      <vt:lpstr>Action potentials emerge from ion channel nonlinearites </vt:lpstr>
      <vt:lpstr>This is what an action potential or ‘spike’ looks like</vt:lpstr>
      <vt:lpstr>PowerPoint Presentation</vt:lpstr>
      <vt:lpstr>PowerPoint Presentation</vt:lpstr>
      <vt:lpstr>Injecting current into a neuron can cause it to spike</vt:lpstr>
      <vt:lpstr>PowerPoint Presentation</vt:lpstr>
      <vt:lpstr>Mechanisms of action potential generation</vt:lpstr>
      <vt:lpstr>Mechanisms of action potential generation</vt:lpstr>
      <vt:lpstr>Molecular basis of action potentials</vt:lpstr>
      <vt:lpstr>PowerPoint Presentation</vt:lpstr>
      <vt:lpstr>Voltage gated K+ channels</vt:lpstr>
      <vt:lpstr>Voltage gated K+ channels</vt:lpstr>
      <vt:lpstr>Voltage gated Na+ channels</vt:lpstr>
      <vt:lpstr>PowerPoint Presentation</vt:lpstr>
      <vt:lpstr>Putting it all together together</vt:lpstr>
      <vt:lpstr>Hodgkin Huxley equations in all their glory</vt:lpstr>
      <vt:lpstr>Understanding the spike:</vt:lpstr>
      <vt:lpstr>Understanding the spike:</vt:lpstr>
      <vt:lpstr>Putting it all together together</vt:lpstr>
      <vt:lpstr>Different neuron types show different spiking properties</vt:lpstr>
      <vt:lpstr>The axon hillock is the site of action potential initiation</vt:lpstr>
      <vt:lpstr>Passive conduction</vt:lpstr>
      <vt:lpstr>PowerPoint Presentation</vt:lpstr>
      <vt:lpstr>Active conduction</vt:lpstr>
      <vt:lpstr>How the length constant affects action potential conduction velocity</vt:lpstr>
      <vt:lpstr>How the time constant affects action potential conduction velocity</vt:lpstr>
      <vt:lpstr>PowerPoint Presentation</vt:lpstr>
      <vt:lpstr>PowerPoint Presentation</vt:lpstr>
      <vt:lpstr>PowerPoint Presentation</vt:lpstr>
      <vt:lpstr>PowerPoint Presentation</vt:lpstr>
      <vt:lpstr>PowerPoint Presentation</vt:lpstr>
      <vt:lpstr>Where to from RC circuits and Hodgkin Huxley?</vt:lpstr>
      <vt:lpstr>Compartmental models of anatomically detailed neurons</vt:lpstr>
      <vt:lpstr>PowerPoint Presentation</vt:lpstr>
      <vt:lpstr>Lecture Outline</vt:lpstr>
    </vt:vector>
  </TitlesOfParts>
  <Company>Oxford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Synaptic transmission and pharmacology</dc:title>
  <dc:creator>Joseph Raimondo</dc:creator>
  <cp:lastModifiedBy>Joseph Raimondo</cp:lastModifiedBy>
  <cp:revision>393</cp:revision>
  <dcterms:created xsi:type="dcterms:W3CDTF">2011-10-10T10:32:43Z</dcterms:created>
  <dcterms:modified xsi:type="dcterms:W3CDTF">2020-01-05T22:32:01Z</dcterms:modified>
</cp:coreProperties>
</file>